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85"/>
    <p:restoredTop sz="94630"/>
  </p:normalViewPr>
  <p:slideViewPr>
    <p:cSldViewPr snapToGrid="0">
      <p:cViewPr varScale="1">
        <p:scale>
          <a:sx n="67" d="100"/>
          <a:sy n="67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08C8A-2A8A-CA30-AB57-DB05F8F74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5C0EAC-BF90-587C-5509-18B8B62B3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A6B93-FEF5-3CCC-FCDD-B55AD0C7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C2F13-C2EA-92B9-BFED-50D868DB5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118F9-0E6A-D773-7860-CCA1B9DF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0989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0E8-79FB-4352-1404-432EF32D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DBC3C-8FA1-E0CD-8FBC-65BA504AA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5AACE-224C-1910-C22F-09CD689F4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E3EE3-7B47-6BB0-1C36-05D16417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0F513-71E4-756A-FB0A-A29D50F7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9068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DAF79C-81FE-6349-D242-9D78064DB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1CCA16-2EA4-A0F3-1FFE-EA0657F34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ACCBC-474B-6343-2485-4CE7AFAD6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CD396-3B46-614F-3C3F-9FE21CF5F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78EC3-EE47-F79B-6F75-F277BCE85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3786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E3BC-532C-0EB3-40D5-4D0C22D6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E542B-A3BE-0351-AA03-A9060E998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44AE4-2DAA-D2FD-2B29-7905ED88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60044-96AC-9BBF-8FAE-E4A21A30B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E206B-C098-53EB-719D-336A6F19B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485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DE302-FFED-6AA8-3C43-22FFA38C9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687D-12B4-89CD-C224-F98671BF2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7B40-15AF-28C0-4157-48705FEE2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E19E3-9E6E-8A4D-4613-BEA443537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DB924-626A-FE39-E918-042A1E53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7860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0271-9E02-1601-455A-EF25BF24B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6A1FB-9E32-0BF4-EF72-95CF2649D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BDBD72-35A6-7B5C-8E17-E9B05AD25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17968-B405-9AB6-D4CC-868894059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49062-5AEE-F2D8-90A8-4DE36F33B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2E05E-637B-3909-AF44-7056532E3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4976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62C4B-4355-6977-B31E-354CC688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05CF3-C8A0-F6CF-43EE-3B8B71AFE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C7D28-BA99-9586-49EA-06A54E7FF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D6D80C-C7DD-041F-1FF2-30C3EF9F3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DB99B0-3802-B409-D659-5A7C6E939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B08600-8764-7D28-95EC-8043238E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6327AB-D3FB-8E33-BCD9-25E0FEA70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1E86E-C38F-2361-4AF4-2BDB056F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4604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61827-FFCE-F8BD-1520-03B96DCF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0CA7B-FDF8-459F-1F6C-F57C33C9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4A6B3-9FF1-D8AA-44CE-769D329B1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16FDD-8CB3-6B5F-159F-18999315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8307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E0DFB4-F546-AE5C-6A12-BA5CCFCC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65676-6EDF-3767-FD30-FBDE9894B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185618-655F-5894-B539-DBE3513B7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3045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50335-6FB1-FDC8-4A06-40C406FB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907E2-4591-D175-1D00-25F5B3B8A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77A84-6E97-32A8-4FA1-5E217ACE0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F24008-580A-EA4B-172B-35BDAA24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C626F-0107-8105-D497-F1F1FFF3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7F02E-E7B2-59C3-EF15-CAF273BFD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1826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8011-13A9-FB5F-336F-424C8DB0A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919E0-D5FC-EEDF-2F0F-A78E51440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6A898-A014-9E5F-79F0-576E47019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C62BF-AD51-D099-3ABE-0764FCAD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4465C-9061-0205-B493-35EDEA76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91832-69C3-E88F-8F7B-70BC39B42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9043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D203F-F744-39FC-0F9D-5A38A0518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E5B20-62EF-3D54-91C8-3E51577CE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424AA-417B-CD18-A32D-D6D4F07D8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8163DA-BF06-0241-876A-8AFB6F8339D6}" type="datetimeFigureOut">
              <a:rPr lang="en-TR" smtClean="0"/>
              <a:t>03/14/2025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AAEB6-C01D-D19F-4FD6-6A2C47FAD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90F4B-555A-AC07-A7D6-DF4017355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D830A0-625C-3C43-8D5C-3709743F21F1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5946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B15E0-B23D-C461-D39A-D73377208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297EE674-7AEA-0BC6-7B06-4A3BD4A9D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3E060889-F31A-3EF4-176B-EABEA933C74B}"/>
              </a:ext>
            </a:extLst>
          </p:cNvPr>
          <p:cNvSpPr txBox="1"/>
          <p:nvPr/>
        </p:nvSpPr>
        <p:spPr>
          <a:xfrm>
            <a:off x="0" y="103588"/>
            <a:ext cx="12192000" cy="11739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endParaRPr lang="en-US" b="1" dirty="0">
              <a:solidFill>
                <a:schemeClr val="bg1"/>
              </a:solidFill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chemeClr val="bg1"/>
                </a:solidFill>
              </a:rPr>
              <a:t>Introduction to Monitoring &amp; Evaluation (M&amp;E)  </a:t>
            </a: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LB" b="1" dirty="0">
                <a:solidFill>
                  <a:schemeClr val="bg1"/>
                </a:solidFill>
              </a:rPr>
              <a:t>مقدمة عن المراقبة والتقييم</a:t>
            </a:r>
            <a:endParaRPr lang="ar-TR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0EEED4-7165-C92D-662A-17980ED94192}"/>
              </a:ext>
            </a:extLst>
          </p:cNvPr>
          <p:cNvSpPr txBox="1"/>
          <p:nvPr/>
        </p:nvSpPr>
        <p:spPr>
          <a:xfrm>
            <a:off x="98323" y="2005781"/>
            <a:ext cx="1188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Definition</a:t>
            </a:r>
            <a:r>
              <a:rPr lang="en-US" dirty="0">
                <a:solidFill>
                  <a:schemeClr val="bg1"/>
                </a:solidFill>
              </a:rPr>
              <a:t>: M&amp;E is a systematic process of collecting, analyzing, and using data to assess project performance and impact. </a:t>
            </a:r>
          </a:p>
          <a:p>
            <a:pPr algn="r"/>
            <a:r>
              <a:rPr kumimoji="0" lang="ar-SA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تعريف</a:t>
            </a:r>
            <a:r>
              <a:rPr kumimoji="0" lang="ar-LB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LB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LB" b="1" dirty="0">
                <a:solidFill>
                  <a:schemeClr val="bg1"/>
                </a:solidFill>
              </a:rPr>
              <a:t>المراقبة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والتقييم هي عملية منهجية لجمع البيانات وتحليلها واستخدامها لتقييم أداء المشاريع وأثرها</a:t>
            </a:r>
            <a:endParaRPr kumimoji="0" lang="ar-LB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</a:rPr>
              <a:t>Purpose</a:t>
            </a:r>
            <a:r>
              <a:rPr lang="en-US" dirty="0">
                <a:solidFill>
                  <a:schemeClr val="bg1"/>
                </a:solidFill>
              </a:rPr>
              <a:t>: Ensures accountability, improves learning, and enhances decision making.</a:t>
            </a:r>
            <a:endParaRPr lang="ar-LB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LB" b="1" dirty="0">
                <a:solidFill>
                  <a:schemeClr val="bg1"/>
                </a:solidFill>
              </a:rPr>
              <a:t>الهدف</a:t>
            </a:r>
            <a:r>
              <a:rPr lang="ar-LB" dirty="0">
                <a:solidFill>
                  <a:schemeClr val="bg1"/>
                </a:solidFill>
              </a:rPr>
              <a:t>: ضمان المساءلة، تحسين التعلم، وتعزيز عملية اتخاذ القرار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3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117F8-AC43-7093-B143-BD45D7135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B965E11B-9864-266E-19B4-8341FB114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BE988FD-B4B2-AFB9-F87C-572DFE32B919}"/>
              </a:ext>
            </a:extLst>
          </p:cNvPr>
          <p:cNvSpPr txBox="1"/>
          <p:nvPr/>
        </p:nvSpPr>
        <p:spPr>
          <a:xfrm>
            <a:off x="0" y="103588"/>
            <a:ext cx="12192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Why Do We Need M&amp;E? 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ar-LB" b="1" dirty="0">
                <a:solidFill>
                  <a:schemeClr val="bg1"/>
                </a:solidFill>
              </a:rPr>
              <a:t>لماذا نحتاج إلى المتابعة والتقييم</a:t>
            </a:r>
            <a:r>
              <a:rPr lang="ar-LB" dirty="0">
                <a:solidFill>
                  <a:schemeClr val="bg1"/>
                </a:solidFill>
              </a:rPr>
              <a:t>؟</a:t>
            </a:r>
            <a:endParaRPr lang="ar-TR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0C6F22-C0B0-9B91-A8C9-76BCB88D9694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A5EB40-DE1E-AB16-EDBD-65F3CCF62704}"/>
              </a:ext>
            </a:extLst>
          </p:cNvPr>
          <p:cNvSpPr txBox="1"/>
          <p:nvPr/>
        </p:nvSpPr>
        <p:spPr>
          <a:xfrm>
            <a:off x="98323" y="2005781"/>
            <a:ext cx="11887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LB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Accountability</a:t>
            </a:r>
            <a:r>
              <a:rPr lang="en-US" dirty="0">
                <a:solidFill>
                  <a:schemeClr val="bg1"/>
                </a:solidFill>
              </a:rPr>
              <a:t>: Tracks project progress and ensures resources are used effectively. </a:t>
            </a:r>
            <a:endParaRPr lang="ar-LB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1" algn="r"/>
            <a:r>
              <a:rPr lang="ar-LB" b="1" dirty="0">
                <a:solidFill>
                  <a:schemeClr val="bg1"/>
                </a:solidFill>
              </a:rPr>
              <a:t>المساءلة</a:t>
            </a:r>
            <a:r>
              <a:rPr lang="ar-LB" dirty="0">
                <a:solidFill>
                  <a:schemeClr val="bg1"/>
                </a:solidFill>
              </a:rPr>
              <a:t>: تتبع تقدم المشروع وضمان الاستخدام الفعال للموارد.</a:t>
            </a:r>
            <a:endParaRPr lang="en-US" dirty="0">
              <a:solidFill>
                <a:schemeClr val="bg1"/>
              </a:solidFill>
            </a:endParaRPr>
          </a:p>
          <a:p>
            <a:pPr lvl="1" algn="r"/>
            <a:endParaRPr lang="ar-LB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LB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Learning &amp; Improvement</a:t>
            </a:r>
            <a:r>
              <a:rPr lang="en-US" dirty="0">
                <a:solidFill>
                  <a:schemeClr val="bg1"/>
                </a:solidFill>
              </a:rPr>
              <a:t>: Helps refine strategies based on data. </a:t>
            </a:r>
            <a:endParaRPr lang="ar-LB" dirty="0">
              <a:solidFill>
                <a:schemeClr val="bg1"/>
              </a:solidFill>
            </a:endParaRPr>
          </a:p>
          <a:p>
            <a:endParaRPr lang="ar-LB" dirty="0">
              <a:solidFill>
                <a:schemeClr val="bg1"/>
              </a:solidFill>
            </a:endParaRPr>
          </a:p>
          <a:p>
            <a:pPr lvl="8" algn="r"/>
            <a:r>
              <a:rPr lang="ar-LB" dirty="0">
                <a:solidFill>
                  <a:schemeClr val="bg1"/>
                </a:solidFill>
              </a:rPr>
              <a:t>التعلم والتحسن: تساعد في تحسين الاستراتيجيات بناءً على البيانات</a:t>
            </a:r>
          </a:p>
          <a:p>
            <a:pPr lvl="8" algn="r"/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LB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Impact measurement</a:t>
            </a:r>
            <a:r>
              <a:rPr lang="en-US" dirty="0">
                <a:solidFill>
                  <a:schemeClr val="bg1"/>
                </a:solidFill>
              </a:rPr>
              <a:t>: Assesses whether project objectives are met. </a:t>
            </a:r>
            <a:endParaRPr lang="ar-LB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1" algn="r"/>
            <a:r>
              <a:rPr lang="ar-LB" b="1" dirty="0">
                <a:solidFill>
                  <a:schemeClr val="bg1"/>
                </a:solidFill>
              </a:rPr>
              <a:t>قياس الأثر</a:t>
            </a:r>
            <a:r>
              <a:rPr lang="ar-LB" dirty="0">
                <a:solidFill>
                  <a:schemeClr val="bg1"/>
                </a:solidFill>
              </a:rPr>
              <a:t>: يحدد مدى تحقيق أهداف المشروع</a:t>
            </a:r>
          </a:p>
          <a:p>
            <a:pPr lvl="1" algn="r"/>
            <a:endParaRPr lang="en-US" b="1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LB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Stakeholder engagement</a:t>
            </a:r>
            <a:r>
              <a:rPr lang="en-US" dirty="0">
                <a:solidFill>
                  <a:schemeClr val="bg1"/>
                </a:solidFill>
              </a:rPr>
              <a:t>: Keeps donors, beneficiaries, and partners informed. </a:t>
            </a:r>
            <a:endParaRPr lang="ar-LB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1" algn="r"/>
            <a:r>
              <a:rPr lang="ar-LB" b="1" dirty="0">
                <a:solidFill>
                  <a:schemeClr val="bg1"/>
                </a:solidFill>
              </a:rPr>
              <a:t>إشراك أصحاب المصلحة</a:t>
            </a:r>
            <a:r>
              <a:rPr lang="ar-LB" dirty="0">
                <a:solidFill>
                  <a:schemeClr val="bg1"/>
                </a:solidFill>
              </a:rPr>
              <a:t>: يضمن إبقاء المانحين والمستفيدين والشركاء على اطلاع دائم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30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A6490-2CAA-3F8E-06A5-95DA724B6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6F7B09C4-762E-2353-D996-BDA86414A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F98E0EA6-4E92-DD41-F43C-BA4A999174AA}"/>
              </a:ext>
            </a:extLst>
          </p:cNvPr>
          <p:cNvSpPr txBox="1"/>
          <p:nvPr/>
        </p:nvSpPr>
        <p:spPr>
          <a:xfrm>
            <a:off x="0" y="103588"/>
            <a:ext cx="12192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M&amp;E Tools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ar-LB" b="1" dirty="0">
                <a:solidFill>
                  <a:schemeClr val="bg1"/>
                </a:solidFill>
              </a:rPr>
              <a:t>أدوات المراقبة والتقييم</a:t>
            </a:r>
            <a:endParaRPr lang="ar-TR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979C66-7574-0601-F694-B2330A8CF173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15514F-7180-F1CC-6FB1-75D06E5A03EC}"/>
              </a:ext>
            </a:extLst>
          </p:cNvPr>
          <p:cNvSpPr txBox="1"/>
          <p:nvPr/>
        </p:nvSpPr>
        <p:spPr>
          <a:xfrm>
            <a:off x="-48984" y="2005781"/>
            <a:ext cx="122899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dirty="0">
                <a:solidFill>
                  <a:schemeClr val="bg1"/>
                </a:solidFill>
              </a:rPr>
              <a:t>Monitoring and Evaluation tools helps in collecting, analyzing, and interpreting data to assess project progress and impact. </a:t>
            </a:r>
            <a:endParaRPr lang="ar-LB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تساعد أدوات المراقبة والتقييم في جمع البيانات وتحليلها وتفسيرها لتقييم تقدم المشاريع وأثرها.</a:t>
            </a: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n-US" dirty="0">
                <a:solidFill>
                  <a:schemeClr val="bg1"/>
                </a:solidFill>
              </a:rPr>
              <a:t>Using both quantitative and qualitative methods ensures a comprehensive understanding of project effectiveness.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 يضمن استخدام الأساليب الكمية والنوعية فهما شاملا لفعالية المشاريع</a:t>
            </a:r>
            <a:r>
              <a:rPr lang="ar-L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480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6D101-ECFC-9F5C-85DD-2E5CFBC41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F4605060-7F34-11FB-DD6B-0841376E7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20DD9A37-1FC7-3970-446A-9A60BA2851D5}"/>
              </a:ext>
            </a:extLst>
          </p:cNvPr>
          <p:cNvSpPr txBox="1"/>
          <p:nvPr/>
        </p:nvSpPr>
        <p:spPr>
          <a:xfrm>
            <a:off x="0" y="103588"/>
            <a:ext cx="12192000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M&amp;E Tools</a:t>
            </a:r>
          </a:p>
          <a:p>
            <a:pPr algn="ctr"/>
            <a:r>
              <a:rPr lang="ar-LB" b="1" dirty="0">
                <a:solidFill>
                  <a:schemeClr val="bg1"/>
                </a:solidFill>
              </a:rPr>
              <a:t>أدوات المراقبة والتقييم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Quantitative Tools</a:t>
            </a:r>
          </a:p>
          <a:p>
            <a:pPr algn="ctr"/>
            <a:r>
              <a:rPr lang="ar-LB" sz="2000" b="1" dirty="0">
                <a:solidFill>
                  <a:schemeClr val="bg1"/>
                </a:solidFill>
              </a:rPr>
              <a:t>الأدوات الكمية</a:t>
            </a:r>
            <a:endParaRPr lang="ar-TR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125B6E-03E0-1297-1580-AB9A44D4713D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B812AF-BD3C-8821-91AB-970067F13C33}"/>
              </a:ext>
            </a:extLst>
          </p:cNvPr>
          <p:cNvSpPr txBox="1"/>
          <p:nvPr/>
        </p:nvSpPr>
        <p:spPr>
          <a:xfrm>
            <a:off x="206477" y="1411094"/>
            <a:ext cx="120345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These tools provide measurable and statistical data that help track progress and assess impact.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توفر هذه الأدوات بيانات قابلة للقياس والإحصاء تساعد في تتبع التقدم وتقييم الأثر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A- Surveys:</a:t>
            </a:r>
            <a:r>
              <a:rPr lang="ar-LB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Are questionnaires to gather standardized responses.</a:t>
            </a:r>
          </a:p>
          <a:p>
            <a:pPr algn="r"/>
            <a:r>
              <a:rPr lang="ar-LB" b="1" dirty="0">
                <a:solidFill>
                  <a:schemeClr val="bg1"/>
                </a:solidFill>
              </a:rPr>
              <a:t>أ- الاستبيانات: </a:t>
            </a:r>
            <a:r>
              <a:rPr lang="ar-LB" dirty="0">
                <a:solidFill>
                  <a:schemeClr val="bg1"/>
                </a:solidFill>
              </a:rPr>
              <a:t>استمارات لجمع ردود موحدة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B- Attendance Sheet: </a:t>
            </a:r>
            <a:r>
              <a:rPr lang="en-US" dirty="0">
                <a:solidFill>
                  <a:schemeClr val="bg1"/>
                </a:solidFill>
              </a:rPr>
              <a:t>Used to record and track the presence and absence of the participants</a:t>
            </a:r>
          </a:p>
          <a:p>
            <a:pPr algn="r"/>
            <a:br>
              <a:rPr lang="en-US" dirty="0">
                <a:solidFill>
                  <a:schemeClr val="bg1"/>
                </a:solidFill>
              </a:rPr>
            </a:br>
            <a:r>
              <a:rPr lang="ar-LB" b="1" dirty="0">
                <a:solidFill>
                  <a:schemeClr val="bg1"/>
                </a:solidFill>
              </a:rPr>
              <a:t>ب- سجل الحضور</a:t>
            </a:r>
            <a:r>
              <a:rPr lang="ar-LB" dirty="0">
                <a:solidFill>
                  <a:schemeClr val="bg1"/>
                </a:solidFill>
              </a:rPr>
              <a:t>: يستخدم لتسجيل وتتبع حضور وغياب المشاركين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C- Baseline &amp; Endline Assessments: </a:t>
            </a:r>
            <a:r>
              <a:rPr lang="en-US" dirty="0">
                <a:solidFill>
                  <a:schemeClr val="bg1"/>
                </a:solidFill>
              </a:rPr>
              <a:t>Compare conditions before and after the project.</a:t>
            </a:r>
          </a:p>
          <a:p>
            <a:pPr algn="r"/>
            <a:br>
              <a:rPr lang="en-US" dirty="0">
                <a:solidFill>
                  <a:schemeClr val="bg1"/>
                </a:solidFill>
              </a:rPr>
            </a:br>
            <a:r>
              <a:rPr lang="ar-LB" dirty="0">
                <a:solidFill>
                  <a:schemeClr val="bg1"/>
                </a:solidFill>
              </a:rPr>
              <a:t>تقارن الوضع قبل المشروع وبعد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ar-LB" dirty="0">
                <a:solidFill>
                  <a:schemeClr val="bg1"/>
                </a:solidFill>
              </a:rPr>
              <a:t> </a:t>
            </a:r>
            <a:r>
              <a:rPr lang="ar-LB" b="1" dirty="0">
                <a:solidFill>
                  <a:schemeClr val="bg1"/>
                </a:solidFill>
              </a:rPr>
              <a:t>ت- التقييمات خط الأساس وخط النهاية:</a:t>
            </a:r>
            <a:r>
              <a:rPr lang="ar-LB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D- Pre &amp; Post Tests</a:t>
            </a:r>
            <a:r>
              <a:rPr lang="ar-LB" b="1" dirty="0">
                <a:solidFill>
                  <a:schemeClr val="bg1"/>
                </a:solidFill>
              </a:rPr>
              <a:t> :</a:t>
            </a:r>
            <a:r>
              <a:rPr lang="en-US" dirty="0">
                <a:solidFill>
                  <a:schemeClr val="bg1"/>
                </a:solidFill>
              </a:rPr>
              <a:t>Measure knowledge or skill improvement after training or activities.</a:t>
            </a:r>
            <a:endParaRPr lang="ar-LB" dirty="0">
              <a:solidFill>
                <a:schemeClr val="bg1"/>
              </a:solidFill>
            </a:endParaRPr>
          </a:p>
          <a:p>
            <a:pPr algn="r"/>
            <a:br>
              <a:rPr lang="en-US" dirty="0">
                <a:solidFill>
                  <a:schemeClr val="bg1"/>
                </a:solidFill>
              </a:rPr>
            </a:br>
            <a:r>
              <a:rPr lang="ar-LB" b="1" dirty="0">
                <a:solidFill>
                  <a:schemeClr val="bg1"/>
                </a:solidFill>
              </a:rPr>
              <a:t>ث- الاختبارات القبلية والبعدية</a:t>
            </a:r>
            <a:r>
              <a:rPr lang="ar-LB" dirty="0">
                <a:solidFill>
                  <a:schemeClr val="bg1"/>
                </a:solidFill>
              </a:rPr>
              <a:t>: تقيس تحسن المعرفة أو المهارات بعد التدريبات أو الأنشطة.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1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CC8A3-27DC-A0F6-DFE5-FBE5A1BD0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EAB9D790-7BE9-BBF8-7730-BCAE94AF5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1A492583-8624-C8EC-D9E6-87ADBC4C0D75}"/>
              </a:ext>
            </a:extLst>
          </p:cNvPr>
          <p:cNvSpPr txBox="1"/>
          <p:nvPr/>
        </p:nvSpPr>
        <p:spPr>
          <a:xfrm>
            <a:off x="0" y="103588"/>
            <a:ext cx="12192000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M&amp;E Tools</a:t>
            </a:r>
          </a:p>
          <a:p>
            <a:pPr algn="ctr"/>
            <a:r>
              <a:rPr lang="ar-LB" b="1" dirty="0">
                <a:solidFill>
                  <a:schemeClr val="bg1"/>
                </a:solidFill>
              </a:rPr>
              <a:t>أدوات المراقبة والتقييم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Qualitative Tools</a:t>
            </a:r>
          </a:p>
          <a:p>
            <a:pPr algn="ctr"/>
            <a:r>
              <a:rPr lang="ar-LB" sz="2000" b="1" dirty="0">
                <a:solidFill>
                  <a:schemeClr val="bg1"/>
                </a:solidFill>
              </a:rPr>
              <a:t>الأدوات النوعية</a:t>
            </a:r>
            <a:endParaRPr lang="ar-TR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C2C13-53C8-2345-DE91-1925CA6309D2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EBFA41-9124-1C74-0F16-34CF63C83E84}"/>
              </a:ext>
            </a:extLst>
          </p:cNvPr>
          <p:cNvSpPr txBox="1"/>
          <p:nvPr/>
        </p:nvSpPr>
        <p:spPr>
          <a:xfrm>
            <a:off x="-48985" y="1411094"/>
            <a:ext cx="122899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Qualitative tools help capture experiences, opinions, and behaviors that cannot be fully understood through numbers alone. They provide depth and insights into project outcomes.</a:t>
            </a:r>
            <a:endParaRPr lang="ar-LB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تساعد الأدوات النوعية في فهم التجارب والآراء والسلوكيات التي لا يمكن قياسها بالأرقام فقط. فهي توفر العمق والرؤى حول نتائج المشروع.</a:t>
            </a:r>
          </a:p>
          <a:p>
            <a:pPr algn="r"/>
            <a:endParaRPr lang="ar-LB" dirty="0">
              <a:solidFill>
                <a:schemeClr val="bg1"/>
              </a:solidFill>
            </a:endParaRPr>
          </a:p>
          <a:p>
            <a:pPr algn="r"/>
            <a:endParaRPr lang="ar-LB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A-  Focus Group Discussions (FGD): </a:t>
            </a:r>
            <a:r>
              <a:rPr lang="en-US" dirty="0">
                <a:solidFill>
                  <a:schemeClr val="bg1"/>
                </a:solidFill>
              </a:rPr>
              <a:t>Used to gather diverse perspectives from a group of participants through a guided discussion.</a:t>
            </a:r>
          </a:p>
          <a:p>
            <a:pPr algn="r"/>
            <a:br>
              <a:rPr lang="en-US" dirty="0">
                <a:solidFill>
                  <a:schemeClr val="bg1"/>
                </a:solidFill>
              </a:rPr>
            </a:br>
            <a:r>
              <a:rPr lang="ar-LB" dirty="0">
                <a:solidFill>
                  <a:schemeClr val="bg1"/>
                </a:solidFill>
              </a:rPr>
              <a:t>مناقشات المجموعات المركزة: تستخدم لجمع وجهات نظر متنوعة من مجموعة من المشاركين من خلال مناقشة موجهة</a:t>
            </a:r>
            <a:endParaRPr lang="en-US" dirty="0">
              <a:solidFill>
                <a:schemeClr val="bg1"/>
              </a:solidFill>
            </a:endParaRPr>
          </a:p>
          <a:p>
            <a:endParaRPr lang="ar-LB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B- Key Informant Interviews (KIIs): </a:t>
            </a:r>
            <a:r>
              <a:rPr lang="en-US" dirty="0">
                <a:solidFill>
                  <a:schemeClr val="bg1"/>
                </a:solidFill>
              </a:rPr>
              <a:t>One on one interviews with key stakeholders to gain in depth insights into specific topics.</a:t>
            </a:r>
            <a:endParaRPr lang="en-US" b="1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مقابلات فردية مع أصحاب المصلحة الرئيسيين للحصول على رؤى معمقة حول موضوعات محددة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endParaRPr lang="ar-LB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C- Observations: </a:t>
            </a:r>
            <a:r>
              <a:rPr lang="en-US" dirty="0">
                <a:solidFill>
                  <a:schemeClr val="bg1"/>
                </a:solidFill>
              </a:rPr>
              <a:t>Directly observing behaviors, interactions, and events to understand dynamics.</a:t>
            </a:r>
            <a:br>
              <a:rPr lang="en-US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  <a:p>
            <a:pPr algn="r"/>
            <a:r>
              <a:rPr lang="ar-LB" dirty="0">
                <a:solidFill>
                  <a:schemeClr val="bg1"/>
                </a:solidFill>
              </a:rPr>
              <a:t>مراقبة السلوكيات والتفاعلات والأحداث بشكل مباشر لفهم الديناميكيات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67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669C9-2049-9ECC-E227-215ADFC0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02470926-57B1-5184-F74A-A6E6BA40A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186C58DF-EF74-F288-824B-E51015106EC3}"/>
              </a:ext>
            </a:extLst>
          </p:cNvPr>
          <p:cNvSpPr txBox="1"/>
          <p:nvPr/>
        </p:nvSpPr>
        <p:spPr>
          <a:xfrm>
            <a:off x="0" y="103588"/>
            <a:ext cx="12192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Feedback &amp; Complaint Mechanism</a:t>
            </a:r>
          </a:p>
          <a:p>
            <a:pPr algn="ctr"/>
            <a:r>
              <a:rPr lang="ar-LB" sz="2000" dirty="0">
                <a:solidFill>
                  <a:schemeClr val="bg1"/>
                </a:solidFill>
              </a:rPr>
              <a:t>آلية الشكاوى والتغذية الراجعة</a:t>
            </a:r>
            <a:endParaRPr lang="ar-TR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D4368-B307-8F34-06C8-416E84C073F2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F2C058-F03B-2BDD-9920-561E48E203DD}"/>
              </a:ext>
            </a:extLst>
          </p:cNvPr>
          <p:cNvSpPr txBox="1"/>
          <p:nvPr/>
        </p:nvSpPr>
        <p:spPr>
          <a:xfrm>
            <a:off x="-48985" y="1411094"/>
            <a:ext cx="122899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>
                <a:solidFill>
                  <a:schemeClr val="bg1"/>
                </a:solidFill>
              </a:rPr>
              <a:t>Definition</a:t>
            </a:r>
            <a:r>
              <a:rPr lang="en-US" dirty="0">
                <a:solidFill>
                  <a:schemeClr val="bg1"/>
                </a:solidFill>
              </a:rPr>
              <a:t>: A structured process for collecting, addressing, and resolving complaints and feedback from stakeholders.</a:t>
            </a:r>
          </a:p>
          <a:p>
            <a:pPr algn="r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LB" b="1" dirty="0">
                <a:solidFill>
                  <a:schemeClr val="bg1"/>
                </a:solidFill>
              </a:rPr>
              <a:t>تعريف</a:t>
            </a:r>
            <a:r>
              <a:rPr lang="ar-LB" dirty="0">
                <a:solidFill>
                  <a:schemeClr val="bg1"/>
                </a:solidFill>
              </a:rPr>
              <a:t>: عملية منظمة لجمع الشكاوى والتغذية الراجعة من أصحاب المصلحة ومعالجتها وحلها</a:t>
            </a: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It is important as it ensures accountability &amp; transparency, strengthens trust between organizations &amp; communities, and improves service delivery &amp; project impact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LB" dirty="0">
                <a:solidFill>
                  <a:schemeClr val="bg1"/>
                </a:solidFill>
              </a:rPr>
              <a:t>يعد ذلك مهما لأنه يضمن المساءلة والشفافية، ويعزز الثقة بين المنظمات والمجتمعات، ويحسن تقديم الخدمات وأثر المشاريع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966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5998-B160-2489-E372-AD3F3BD13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3CA33E23-D0A9-C182-C2BB-BF497AD3E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5" y="-48986"/>
            <a:ext cx="12289970" cy="695597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33CFA77F-6C35-02E9-04F2-C0C39186C28B}"/>
              </a:ext>
            </a:extLst>
          </p:cNvPr>
          <p:cNvSpPr txBox="1"/>
          <p:nvPr/>
        </p:nvSpPr>
        <p:spPr>
          <a:xfrm>
            <a:off x="0" y="103588"/>
            <a:ext cx="121920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Does FCM Include?</a:t>
            </a:r>
            <a:endParaRPr lang="ar-LB" sz="2000" dirty="0">
              <a:solidFill>
                <a:schemeClr val="bg1"/>
              </a:solidFill>
            </a:endParaRPr>
          </a:p>
          <a:p>
            <a:pPr algn="ctr"/>
            <a:endParaRPr lang="ar-LB" sz="2000" dirty="0">
              <a:solidFill>
                <a:schemeClr val="bg1"/>
              </a:solidFill>
            </a:endParaRPr>
          </a:p>
          <a:p>
            <a:pPr algn="ctr"/>
            <a:r>
              <a:rPr lang="ar-LB" sz="2000" dirty="0">
                <a:solidFill>
                  <a:schemeClr val="bg1"/>
                </a:solidFill>
              </a:rPr>
              <a:t>ما الذي تتضمنه آلية الشكاوى والتغذية الراجعة؟</a:t>
            </a:r>
            <a:endParaRPr lang="ar-TR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384236-1CF3-D5BC-2B83-911F61730166}"/>
              </a:ext>
            </a:extLst>
          </p:cNvPr>
          <p:cNvSpPr txBox="1"/>
          <p:nvPr/>
        </p:nvSpPr>
        <p:spPr>
          <a:xfrm>
            <a:off x="98323" y="2005781"/>
            <a:ext cx="1188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6360D-3615-A750-B518-A1DDDDA8AC91}"/>
              </a:ext>
            </a:extLst>
          </p:cNvPr>
          <p:cNvSpPr txBox="1"/>
          <p:nvPr/>
        </p:nvSpPr>
        <p:spPr>
          <a:xfrm>
            <a:off x="-48985" y="1411094"/>
            <a:ext cx="1228997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Multiple channels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ar-LB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hotlines or WhatsApp, suggestion boxes,</a:t>
            </a:r>
            <a:r>
              <a:rPr lang="ar-LB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emails and in-person feedback)</a:t>
            </a:r>
            <a:endParaRPr lang="ar-LB" dirty="0">
              <a:solidFill>
                <a:schemeClr val="bg1"/>
              </a:solidFill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LB" dirty="0">
              <a:solidFill>
                <a:schemeClr val="bg1"/>
              </a:solidFill>
            </a:endParaRPr>
          </a:p>
          <a:p>
            <a:pPr algn="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ar-LB" b="1" dirty="0">
                <a:solidFill>
                  <a:schemeClr val="bg1"/>
                </a:solidFill>
              </a:rPr>
              <a:t>قنوات متعددة</a:t>
            </a:r>
            <a:r>
              <a:rPr lang="ar-LB" dirty="0">
                <a:solidFill>
                  <a:schemeClr val="bg1"/>
                </a:solidFill>
              </a:rPr>
              <a:t> :الخطوط الساخنة او واتس اب، صناديق الاقتراحات، بريد الكتروني, التغذية الراجعة المباشرة</a:t>
            </a:r>
          </a:p>
          <a:p>
            <a:pPr algn="r">
              <a:buNone/>
            </a:pPr>
            <a:endParaRPr lang="en-US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r>
              <a:rPr lang="ar-LB" b="1" dirty="0">
                <a:solidFill>
                  <a:schemeClr val="bg1"/>
                </a:solidFill>
              </a:rPr>
              <a:t> - </a:t>
            </a:r>
            <a:r>
              <a:rPr lang="en-US" b="1" dirty="0">
                <a:solidFill>
                  <a:schemeClr val="bg1"/>
                </a:solidFill>
              </a:rPr>
              <a:t>Confidentiality &amp; protection</a:t>
            </a:r>
            <a:r>
              <a:rPr lang="en-US" dirty="0">
                <a:solidFill>
                  <a:schemeClr val="bg1"/>
                </a:solidFill>
              </a:rPr>
              <a:t> for complainants </a:t>
            </a:r>
          </a:p>
          <a:p>
            <a:pPr algn="r">
              <a:buNone/>
            </a:pPr>
            <a:r>
              <a:rPr lang="ar-LB" dirty="0">
                <a:solidFill>
                  <a:schemeClr val="bg1"/>
                </a:solidFill>
              </a:rPr>
              <a:t>السرية والحماية للمشتكين</a:t>
            </a: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r>
              <a:rPr lang="ar-LB" b="1" dirty="0">
                <a:solidFill>
                  <a:schemeClr val="bg1"/>
                </a:solidFill>
              </a:rPr>
              <a:t> - </a:t>
            </a:r>
            <a:r>
              <a:rPr lang="en-US" b="1" dirty="0">
                <a:solidFill>
                  <a:schemeClr val="bg1"/>
                </a:solidFill>
              </a:rPr>
              <a:t>Clear response &amp; resolution process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LB" dirty="0">
                <a:solidFill>
                  <a:schemeClr val="bg1"/>
                </a:solidFill>
              </a:rPr>
              <a:t>عملية استجابة وحل واضحة</a:t>
            </a:r>
          </a:p>
          <a:p>
            <a:pPr algn="r">
              <a:buNone/>
            </a:pPr>
            <a:endParaRPr lang="ar-LB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LB" b="1" dirty="0">
                <a:solidFill>
                  <a:schemeClr val="bg1"/>
                </a:solidFill>
              </a:rPr>
              <a:t> - </a:t>
            </a:r>
            <a:r>
              <a:rPr lang="en-US" b="1" dirty="0">
                <a:solidFill>
                  <a:schemeClr val="bg1"/>
                </a:solidFill>
              </a:rPr>
              <a:t>Monitoring &amp; documentation</a:t>
            </a:r>
            <a:r>
              <a:rPr lang="en-US" dirty="0">
                <a:solidFill>
                  <a:schemeClr val="bg1"/>
                </a:solidFill>
              </a:rPr>
              <a:t> of complaints for learning</a:t>
            </a:r>
          </a:p>
          <a:p>
            <a:pPr>
              <a:buNone/>
            </a:pPr>
            <a:endParaRPr lang="ar-LB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LB" dirty="0">
                <a:solidFill>
                  <a:schemeClr val="bg1"/>
                </a:solidFill>
              </a:rPr>
              <a:t>رصد وتوثيق الشكاوى للتعلم والتحسين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23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568</Words>
  <Application>Microsoft Office PowerPoint</Application>
  <PresentationFormat>Widescreen</PresentationFormat>
  <Paragraphs>109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NAJIB  MALHIS</dc:creator>
  <cp:lastModifiedBy>User</cp:lastModifiedBy>
  <cp:revision>16</cp:revision>
  <dcterms:created xsi:type="dcterms:W3CDTF">2025-03-09T21:08:44Z</dcterms:created>
  <dcterms:modified xsi:type="dcterms:W3CDTF">2025-03-14T11:09:37Z</dcterms:modified>
</cp:coreProperties>
</file>