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hw7eusfznREaN40j4VKd4223hZ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8E8B73-11DA-44FD-801D-A424DB9A91BE}">
  <a:tblStyle styleId="{468E8B73-11DA-44FD-801D-A424DB9A91BE}"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a:tcStyle>
        <a:fill>
          <a:solidFill>
            <a:srgbClr val="E0CCCA"/>
          </a:solidFill>
        </a:fill>
      </a:tcStyle>
    </a:band1H>
    <a:band2H>
      <a:tcTxStyle/>
    </a:band2H>
    <a:band1V>
      <a:tcTxStyle/>
      <a:tcStyle>
        <a:fill>
          <a:solidFill>
            <a:srgbClr val="E0CC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regular.fntdata"/><Relationship Id="rId50" Type="http://schemas.openxmlformats.org/officeDocument/2006/relationships/slide" Target="slides/slide45.xml"/><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57"/>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7"/>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 name="Google Shape;45;p5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7"/>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7"/>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8" name="Shape 108"/>
        <p:cNvGrpSpPr/>
        <p:nvPr/>
      </p:nvGrpSpPr>
      <p:grpSpPr>
        <a:xfrm>
          <a:off x="0" y="0"/>
          <a:ext cx="0" cy="0"/>
          <a:chOff x="0" y="0"/>
          <a:chExt cx="0" cy="0"/>
        </a:xfrm>
      </p:grpSpPr>
      <p:sp>
        <p:nvSpPr>
          <p:cNvPr id="109" name="Google Shape;109;p66"/>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6"/>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1" name="Google Shape;111;p6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6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6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5" name="Shape 115"/>
        <p:cNvGrpSpPr/>
        <p:nvPr/>
      </p:nvGrpSpPr>
      <p:grpSpPr>
        <a:xfrm>
          <a:off x="0" y="0"/>
          <a:ext cx="0" cy="0"/>
          <a:chOff x="0" y="0"/>
          <a:chExt cx="0" cy="0"/>
        </a:xfrm>
      </p:grpSpPr>
      <p:sp>
        <p:nvSpPr>
          <p:cNvPr id="116" name="Google Shape;116;p6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67"/>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67"/>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9" name="Google Shape;119;p6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6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
        <p:nvSpPr>
          <p:cNvPr id="123" name="Google Shape;123;p6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SA" sz="8000" u="none" cap="none" strike="noStrike">
                <a:solidFill>
                  <a:schemeClr val="accent1"/>
                </a:solidFill>
                <a:latin typeface="Arial"/>
                <a:ea typeface="Arial"/>
                <a:cs typeface="Arial"/>
                <a:sym typeface="Arial"/>
              </a:rPr>
              <a:t>“</a:t>
            </a:r>
            <a:endParaRPr/>
          </a:p>
        </p:txBody>
      </p:sp>
      <p:sp>
        <p:nvSpPr>
          <p:cNvPr id="124" name="Google Shape;124;p6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SA"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5" name="Shape 125"/>
        <p:cNvGrpSpPr/>
        <p:nvPr/>
      </p:nvGrpSpPr>
      <p:grpSpPr>
        <a:xfrm>
          <a:off x="0" y="0"/>
          <a:ext cx="0" cy="0"/>
          <a:chOff x="0" y="0"/>
          <a:chExt cx="0" cy="0"/>
        </a:xfrm>
      </p:grpSpPr>
      <p:sp>
        <p:nvSpPr>
          <p:cNvPr id="126" name="Google Shape;126;p68"/>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8"/>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6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6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2" name="Shape 132"/>
        <p:cNvGrpSpPr/>
        <p:nvPr/>
      </p:nvGrpSpPr>
      <p:grpSpPr>
        <a:xfrm>
          <a:off x="0" y="0"/>
          <a:ext cx="0" cy="0"/>
          <a:chOff x="0" y="0"/>
          <a:chExt cx="0" cy="0"/>
        </a:xfrm>
      </p:grpSpPr>
      <p:sp>
        <p:nvSpPr>
          <p:cNvPr id="133" name="Google Shape;133;p6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6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6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
        <p:nvSpPr>
          <p:cNvPr id="140" name="Google Shape;140;p6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SA" sz="8000" u="none" cap="none" strike="noStrike">
                <a:solidFill>
                  <a:schemeClr val="accent1"/>
                </a:solidFill>
                <a:latin typeface="Arial"/>
                <a:ea typeface="Arial"/>
                <a:cs typeface="Arial"/>
                <a:sym typeface="Arial"/>
              </a:rPr>
              <a:t>“</a:t>
            </a:r>
            <a:endParaRPr/>
          </a:p>
        </p:txBody>
      </p:sp>
      <p:sp>
        <p:nvSpPr>
          <p:cNvPr id="141" name="Google Shape;141;p6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SA"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2" name="Shape 142"/>
        <p:cNvGrpSpPr/>
        <p:nvPr/>
      </p:nvGrpSpPr>
      <p:grpSpPr>
        <a:xfrm>
          <a:off x="0" y="0"/>
          <a:ext cx="0" cy="0"/>
          <a:chOff x="0" y="0"/>
          <a:chExt cx="0" cy="0"/>
        </a:xfrm>
      </p:grpSpPr>
      <p:sp>
        <p:nvSpPr>
          <p:cNvPr id="143" name="Google Shape;143;p70"/>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7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7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7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7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7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7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1"/>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7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7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7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72"/>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72"/>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7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7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5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5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59"/>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9"/>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9" name="Google Shape;59;p5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6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0"/>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6" name="Google Shape;66;p60"/>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7" name="Google Shape;67;p6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6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1"/>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4" name="Google Shape;74;p61"/>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61"/>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6" name="Google Shape;76;p61"/>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6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6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6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6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5" name="Google Shape;95;p6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6" name="Google Shape;96;p6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6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65"/>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5"/>
          <p:cNvSpPr/>
          <p:nvPr>
            <p:ph idx="2" type="pic"/>
          </p:nvPr>
        </p:nvSpPr>
        <p:spPr>
          <a:xfrm>
            <a:off x="2589212" y="634965"/>
            <a:ext cx="8915400" cy="3854970"/>
          </a:xfrm>
          <a:prstGeom prst="rect">
            <a:avLst/>
          </a:prstGeom>
          <a:noFill/>
          <a:ln>
            <a:noFill/>
          </a:ln>
        </p:spPr>
      </p:sp>
      <p:sp>
        <p:nvSpPr>
          <p:cNvPr id="103" name="Google Shape;103;p65"/>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6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56"/>
          <p:cNvGrpSpPr/>
          <p:nvPr/>
        </p:nvGrpSpPr>
        <p:grpSpPr>
          <a:xfrm>
            <a:off x="1" y="228600"/>
            <a:ext cx="2851516" cy="6638628"/>
            <a:chOff x="2487613" y="285750"/>
            <a:chExt cx="2428875" cy="5654676"/>
          </a:xfrm>
        </p:grpSpPr>
        <p:sp>
          <p:nvSpPr>
            <p:cNvPr id="11" name="Google Shape;11;p5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5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5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5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5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5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5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5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5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5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56"/>
          <p:cNvGrpSpPr/>
          <p:nvPr/>
        </p:nvGrpSpPr>
        <p:grpSpPr>
          <a:xfrm>
            <a:off x="27221" y="-786"/>
            <a:ext cx="2356674" cy="6854039"/>
            <a:chOff x="6627813" y="194833"/>
            <a:chExt cx="1952625" cy="5678918"/>
          </a:xfrm>
        </p:grpSpPr>
        <p:sp>
          <p:nvSpPr>
            <p:cNvPr id="24" name="Google Shape;24;p56"/>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6"/>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56"/>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5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5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5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Arial"/>
              <a:buNone/>
            </a:pPr>
            <a:r>
              <a:rPr lang="ar-SA">
                <a:latin typeface="Arial"/>
                <a:ea typeface="Arial"/>
                <a:cs typeface="Arial"/>
                <a:sym typeface="Arial"/>
              </a:rPr>
              <a:t>دورة حياة المشروع / إدارة المشروع</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idx="1" type="body"/>
          </p:nvPr>
        </p:nvSpPr>
        <p:spPr>
          <a:xfrm>
            <a:off x="2589212" y="882315"/>
            <a:ext cx="8915400" cy="5694947"/>
          </a:xfrm>
          <a:prstGeom prst="rect">
            <a:avLst/>
          </a:prstGeom>
          <a:noFill/>
          <a:ln>
            <a:noFill/>
          </a:ln>
        </p:spPr>
        <p:txBody>
          <a:bodyPr anchorCtr="0" anchor="t" bIns="45700" lIns="91425" spcFirstLastPara="1" rIns="91425" wrap="square" tIns="45700">
            <a:noAutofit/>
          </a:bodyPr>
          <a:lstStyle/>
          <a:p>
            <a:pPr indent="0" lvl="0" marL="0" rtl="1" algn="r">
              <a:lnSpc>
                <a:spcPct val="107000"/>
              </a:lnSpc>
              <a:spcBef>
                <a:spcPts val="0"/>
              </a:spcBef>
              <a:spcAft>
                <a:spcPts val="0"/>
              </a:spcAft>
              <a:buSzPts val="2400"/>
              <a:buChar char="🠶"/>
            </a:pPr>
            <a:r>
              <a:rPr b="1" lang="ar-SA" sz="2400">
                <a:latin typeface="Calibri"/>
                <a:ea typeface="Calibri"/>
                <a:cs typeface="Calibri"/>
                <a:sym typeface="Calibri"/>
              </a:rPr>
              <a:t>جمع المعلومات و البيانات وتحليلها:</a:t>
            </a:r>
            <a:endParaRPr sz="2400">
              <a:latin typeface="Calibri"/>
              <a:ea typeface="Calibri"/>
              <a:cs typeface="Calibri"/>
              <a:sym typeface="Calibri"/>
            </a:endParaRPr>
          </a:p>
          <a:p>
            <a:pPr indent="0" lvl="0" marL="0" marR="0" rtl="1" algn="r">
              <a:lnSpc>
                <a:spcPct val="107000"/>
              </a:lnSpc>
              <a:spcBef>
                <a:spcPts val="800"/>
              </a:spcBef>
              <a:spcAft>
                <a:spcPts val="0"/>
              </a:spcAft>
              <a:buSzPts val="2400"/>
              <a:buNone/>
            </a:pPr>
            <a:r>
              <a:rPr lang="ar-SA" sz="2400">
                <a:latin typeface="Calibri"/>
                <a:ea typeface="Calibri"/>
                <a:cs typeface="Calibri"/>
                <a:sym typeface="Calibri"/>
              </a:rPr>
              <a:t>یوجد العدید من اسالیب التي یمكن اتباعھا لجمع البیانات ، مع مراعاة أنك قد لا تمتلك الكثیر من الموارد للعمل من خلا لھا. مثال ذلك : قد لا یكون لدیك موازنة مخصصة لتنفیذ عملیة جمع البیانات الكاملة أو قد لا یكون لدیك الكثیر من الموارد البشریة لاستغلالھا في عملیة جمع البیانات كما ینبغي علیك مراعاة تلك القیود عند تحدید المصادر أو الأساليب التي ستستخدمھا في جمع البیانات</a:t>
            </a:r>
            <a:r>
              <a:rPr lang="ar-SA" sz="2400">
                <a:latin typeface="Arial"/>
                <a:ea typeface="Arial"/>
                <a:cs typeface="Arial"/>
                <a:sym typeface="Arial"/>
              </a:rPr>
              <a:t>.</a:t>
            </a:r>
            <a:endParaRPr sz="2400">
              <a:latin typeface="Calibri"/>
              <a:ea typeface="Calibri"/>
              <a:cs typeface="Calibri"/>
              <a:sym typeface="Calibri"/>
            </a:endParaRPr>
          </a:p>
          <a:p>
            <a:pPr indent="0" lvl="0" marL="0" marR="0" rtl="1" algn="r">
              <a:lnSpc>
                <a:spcPct val="107000"/>
              </a:lnSpc>
              <a:spcBef>
                <a:spcPts val="800"/>
              </a:spcBef>
              <a:spcAft>
                <a:spcPts val="0"/>
              </a:spcAft>
              <a:buSzPts val="2400"/>
              <a:buChar char="🠶"/>
            </a:pPr>
            <a:r>
              <a:rPr lang="ar-SA" sz="2400">
                <a:latin typeface="Calibri"/>
                <a:ea typeface="Calibri"/>
                <a:cs typeface="Calibri"/>
                <a:sym typeface="Calibri"/>
              </a:rPr>
              <a:t>قبل البدء في عملیة جمع البیانات ، ینبغي تطویر خطة تحتوي</a:t>
            </a:r>
            <a:r>
              <a:rPr lang="ar-SA" sz="2400">
                <a:latin typeface="Arial"/>
                <a:ea typeface="Arial"/>
                <a:cs typeface="Arial"/>
                <a:sym typeface="Arial"/>
              </a:rPr>
              <a:t> :</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القصد من جمع البیانات</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الموارد المتوافرة لإجراء عملیة جمع البیانات</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الموارد البشریة المطلوبة</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الإطار الزمني المتوفر لإجراء عملیة جمع البیانات</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المخاطر المحتمل وقوعه على جامعي البيانات</a:t>
            </a:r>
            <a:endParaRPr sz="2400">
              <a:latin typeface="Calibri"/>
              <a:ea typeface="Calibri"/>
              <a:cs typeface="Calibri"/>
              <a:sym typeface="Calibri"/>
            </a:endParaRPr>
          </a:p>
          <a:p>
            <a:pPr indent="0" lvl="0" marL="0" rtl="0" algn="l">
              <a:spcBef>
                <a:spcPts val="1800"/>
              </a:spcBef>
              <a:spcAft>
                <a:spcPts val="0"/>
              </a:spcAft>
              <a:buSzPts val="24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2592925" y="624110"/>
            <a:ext cx="8911687" cy="643216"/>
          </a:xfrm>
          <a:prstGeom prst="rect">
            <a:avLst/>
          </a:prstGeom>
          <a:noFill/>
          <a:ln>
            <a:noFill/>
          </a:ln>
        </p:spPr>
        <p:txBody>
          <a:bodyPr anchorCtr="0" anchor="t" bIns="45700" lIns="91425" spcFirstLastPara="1" rIns="91425" wrap="square" tIns="45700">
            <a:normAutofit fontScale="90000"/>
          </a:bodyPr>
          <a:lstStyle/>
          <a:p>
            <a:pPr indent="0" lvl="0" marL="0" rtl="1" algn="r">
              <a:spcBef>
                <a:spcPts val="0"/>
              </a:spcBef>
              <a:spcAft>
                <a:spcPts val="0"/>
              </a:spcAft>
              <a:buClr>
                <a:srgbClr val="262626"/>
              </a:buClr>
              <a:buSzPct val="100000"/>
              <a:buFont typeface="Arial"/>
              <a:buNone/>
            </a:pPr>
            <a:r>
              <a:rPr b="1" lang="ar-SA" sz="4000">
                <a:latin typeface="Arial"/>
                <a:ea typeface="Arial"/>
                <a:cs typeface="Arial"/>
                <a:sym typeface="Arial"/>
              </a:rPr>
              <a:t>أنواع البيانات:</a:t>
            </a:r>
            <a:endParaRPr b="1" sz="4000">
              <a:latin typeface="Arial"/>
              <a:ea typeface="Arial"/>
              <a:cs typeface="Arial"/>
              <a:sym typeface="Arial"/>
            </a:endParaRPr>
          </a:p>
        </p:txBody>
      </p:sp>
      <p:sp>
        <p:nvSpPr>
          <p:cNvPr id="225" name="Google Shape;225;p15"/>
          <p:cNvSpPr txBox="1"/>
          <p:nvPr>
            <p:ph idx="1" type="body"/>
          </p:nvPr>
        </p:nvSpPr>
        <p:spPr>
          <a:xfrm>
            <a:off x="2589212" y="1540042"/>
            <a:ext cx="8915400" cy="4371180"/>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SzPts val="2800"/>
              <a:buChar char="🠶"/>
            </a:pPr>
            <a:r>
              <a:rPr b="1" lang="ar-SA" sz="2800">
                <a:latin typeface="Calibri"/>
                <a:ea typeface="Calibri"/>
                <a:cs typeface="Calibri"/>
                <a:sym typeface="Calibri"/>
              </a:rPr>
              <a:t>البیانات الثانویة</a:t>
            </a:r>
            <a:r>
              <a:rPr lang="ar-SA" sz="2800">
                <a:latin typeface="Calibri"/>
                <a:ea typeface="Calibri"/>
                <a:cs typeface="Calibri"/>
                <a:sym typeface="Calibri"/>
              </a:rPr>
              <a:t>: المعلومات المتاحة من خلال مصادر منشورة و غیر منشورة، بما في ذلك دراسة الأعمال السابقة، والمُسوحات، والتقییمات والتقدیرات والتقاریر الواردة من المنظمات غیر الحكوم یة، و وكالات الأمم المتحدة،و المنظمات الدولیة والهیئات الحكومیة</a:t>
            </a:r>
            <a:r>
              <a:rPr lang="ar-SA" sz="2800">
                <a:latin typeface="Arial"/>
                <a:ea typeface="Arial"/>
                <a:cs typeface="Arial"/>
                <a:sym typeface="Arial"/>
              </a:rPr>
              <a:t>. قد تكون البیانات الثانویة فعّالة من حیث التكلفة وینبغي أن تكون المصدر الأولي لبیانات التقییم. ولسوء الحظ، فإن الوصول إلى البیانات الثانویة محدود ويستلزم توخي الحرص عند تفسیرھا. إن جمع بعض البیانات الأولیة قد یكون ضروریًا في بعض الأحیان للتحقق من موثوقیة البیانات الثانویة وملاءمتھا للسیاق المحدد، أو للحصول على معلومات أكثر عمقًا وتفصیلا. و قد تكون البیانات الثانویة بیانات كمية أو نوعية.</a:t>
            </a:r>
            <a:endParaRPr sz="2800">
              <a:latin typeface="Calibri"/>
              <a:ea typeface="Calibri"/>
              <a:cs typeface="Calibri"/>
              <a:sym typeface="Calibri"/>
            </a:endParaRPr>
          </a:p>
          <a:p>
            <a:pPr indent="-165100" lvl="0" marL="342900" rtl="1" algn="r">
              <a:spcBef>
                <a:spcPts val="1000"/>
              </a:spcBef>
              <a:spcAft>
                <a:spcPts val="0"/>
              </a:spcAft>
              <a:buSzPts val="2800"/>
              <a:buNone/>
            </a:pPr>
            <a:r>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aphicFrame>
        <p:nvGraphicFramePr>
          <p:cNvPr id="230" name="Google Shape;230;p16"/>
          <p:cNvGraphicFramePr/>
          <p:nvPr/>
        </p:nvGraphicFramePr>
        <p:xfrm>
          <a:off x="1812757" y="1536031"/>
          <a:ext cx="3000000" cy="3000000"/>
        </p:xfrm>
        <a:graphic>
          <a:graphicData uri="http://schemas.openxmlformats.org/drawingml/2006/table">
            <a:tbl>
              <a:tblPr bandRow="1" firstCol="1" firstRow="1">
                <a:noFill/>
                <a:tableStyleId>{468E8B73-11DA-44FD-801D-A424DB9A91BE}</a:tableStyleId>
              </a:tblPr>
              <a:tblGrid>
                <a:gridCol w="4958225"/>
                <a:gridCol w="4958225"/>
              </a:tblGrid>
              <a:tr h="571525">
                <a:tc>
                  <a:txBody>
                    <a:bodyPr/>
                    <a:lstStyle/>
                    <a:p>
                      <a:pPr indent="0" lvl="0" marL="0" marR="0" rtl="1" algn="ctr">
                        <a:lnSpc>
                          <a:spcPct val="107000"/>
                        </a:lnSpc>
                        <a:spcBef>
                          <a:spcPts val="0"/>
                        </a:spcBef>
                        <a:spcAft>
                          <a:spcPts val="0"/>
                        </a:spcAft>
                        <a:buNone/>
                      </a:pPr>
                      <a:r>
                        <a:t/>
                      </a:r>
                      <a:endParaRPr b="1" sz="1100" u="none" cap="none" strike="noStrike"/>
                    </a:p>
                    <a:p>
                      <a:pPr indent="0" lvl="0" marL="0" marR="0" rtl="1" algn="ctr">
                        <a:lnSpc>
                          <a:spcPct val="107000"/>
                        </a:lnSpc>
                        <a:spcBef>
                          <a:spcPts val="0"/>
                        </a:spcBef>
                        <a:spcAft>
                          <a:spcPts val="0"/>
                        </a:spcAft>
                        <a:buNone/>
                      </a:pPr>
                      <a:r>
                        <a:rPr b="1" lang="ar-SA" sz="1100" u="none" cap="none" strike="noStrike"/>
                        <a:t>نقاط القوة</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t/>
                      </a:r>
                      <a:endParaRPr b="1" sz="1100" u="none" cap="none" strike="noStrike"/>
                    </a:p>
                    <a:p>
                      <a:pPr indent="0" lvl="0" marL="0" marR="0" rtl="1" algn="ctr">
                        <a:lnSpc>
                          <a:spcPct val="107000"/>
                        </a:lnSpc>
                        <a:spcBef>
                          <a:spcPts val="0"/>
                        </a:spcBef>
                        <a:spcAft>
                          <a:spcPts val="0"/>
                        </a:spcAft>
                        <a:buNone/>
                      </a:pPr>
                      <a:r>
                        <a:rPr b="1" lang="ar-SA" sz="1100" u="none" cap="none" strike="noStrike"/>
                        <a:t>نقاط الضعف</a:t>
                      </a:r>
                      <a:endParaRPr b="1" sz="1100" u="none" cap="none" strike="noStrike"/>
                    </a:p>
                    <a:p>
                      <a:pPr indent="0" lvl="0" marL="0" marR="0" rtl="1" algn="ctr">
                        <a:lnSpc>
                          <a:spcPct val="107000"/>
                        </a:lnSpc>
                        <a:spcBef>
                          <a:spcPts val="0"/>
                        </a:spcBef>
                        <a:spcAft>
                          <a:spcPts val="0"/>
                        </a:spcAft>
                        <a:buNone/>
                      </a:pPr>
                      <a:r>
                        <a:rPr b="1" lang="ar-SA" sz="1100" u="none" cap="none" strike="noStrike"/>
                        <a:t> </a:t>
                      </a:r>
                      <a:endParaRPr b="1" sz="1100" u="none" cap="none" strike="noStrike">
                        <a:latin typeface="Calibri"/>
                        <a:ea typeface="Calibri"/>
                        <a:cs typeface="Calibri"/>
                        <a:sym typeface="Calibri"/>
                      </a:endParaRPr>
                    </a:p>
                  </a:txBody>
                  <a:tcPr marT="0" marB="0" marR="68575" marL="68575"/>
                </a:tc>
              </a:tr>
              <a:tr h="3214425">
                <a:tc>
                  <a:txBody>
                    <a:bodyPr/>
                    <a:lstStyle/>
                    <a:p>
                      <a:pPr indent="0" lvl="0" marL="457200" marR="0" rtl="1" algn="r">
                        <a:lnSpc>
                          <a:spcPct val="107000"/>
                        </a:lnSpc>
                        <a:spcBef>
                          <a:spcPts val="0"/>
                        </a:spcBef>
                        <a:spcAft>
                          <a:spcPts val="0"/>
                        </a:spcAft>
                        <a:buNone/>
                      </a:pPr>
                      <a:r>
                        <a:rPr b="1" lang="ar-SA" sz="1100" u="none" cap="none" strike="noStrike"/>
                        <a:t> </a:t>
                      </a:r>
                      <a:endParaRPr/>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یمكن تحقیق تكلفة فعالة نسبیًا باستخدام البحث في الإنترنت والسجلات الرقمية .</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یحتاج القلیل من الموارد البشریة بغرض تخصیصھا</a:t>
                      </a:r>
                      <a:endParaRPr b="1" sz="1100" u="none" cap="none" strike="noStrike"/>
                    </a:p>
                    <a:p>
                      <a:pPr indent="0" lvl="0" marL="457200" marR="0" rtl="1" algn="r">
                        <a:lnSpc>
                          <a:spcPct val="107000"/>
                        </a:lnSpc>
                        <a:spcBef>
                          <a:spcPts val="0"/>
                        </a:spcBef>
                        <a:spcAft>
                          <a:spcPts val="0"/>
                        </a:spcAft>
                        <a:buNone/>
                      </a:pPr>
                      <a:r>
                        <a:rPr b="1" lang="ar-SA" sz="1100" u="none" cap="none" strike="noStrike"/>
                        <a:t>للمشروع.</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تستغرق القلیل من الوقت للمقارنة بین جمع</a:t>
                      </a:r>
                      <a:endParaRPr b="1" sz="1100" u="none" cap="none" strike="noStrike"/>
                    </a:p>
                    <a:p>
                      <a:pPr indent="0" lvl="0" marL="457200" marR="0" rtl="1" algn="r">
                        <a:lnSpc>
                          <a:spcPct val="107000"/>
                        </a:lnSpc>
                        <a:spcBef>
                          <a:spcPts val="0"/>
                        </a:spcBef>
                        <a:spcAft>
                          <a:spcPts val="0"/>
                        </a:spcAft>
                        <a:buNone/>
                      </a:pPr>
                      <a:r>
                        <a:rPr b="1" lang="ar-SA" sz="1100" u="none" cap="none" strike="noStrike"/>
                        <a:t>البیانات الأولیة و الثانویة.</a:t>
                      </a:r>
                      <a:endParaRPr b="1" sz="1100" u="none" cap="none" strike="noStrike"/>
                    </a:p>
                    <a:p>
                      <a:pPr indent="0" lvl="0" marL="457200" marR="0" rtl="1" algn="r">
                        <a:lnSpc>
                          <a:spcPct val="107000"/>
                        </a:lnSpc>
                        <a:spcBef>
                          <a:spcPts val="0"/>
                        </a:spcBef>
                        <a:spcAft>
                          <a:spcPts val="0"/>
                        </a:spcAft>
                        <a:buNone/>
                      </a:pPr>
                      <a:r>
                        <a:rPr b="1" lang="ar-SA" sz="1100" u="none" cap="none" strike="noStrike"/>
                        <a:t> </a:t>
                      </a:r>
                      <a:endParaRPr b="1" sz="1100" u="none" cap="none" strike="noStrike">
                        <a:latin typeface="Calibri"/>
                        <a:ea typeface="Calibri"/>
                        <a:cs typeface="Calibri"/>
                        <a:sym typeface="Calibri"/>
                      </a:endParaRPr>
                    </a:p>
                  </a:txBody>
                  <a:tcPr marT="0" marB="0" marR="68575" marL="68575"/>
                </a:tc>
                <a:tc>
                  <a:txBody>
                    <a:bodyPr/>
                    <a:lstStyle/>
                    <a:p>
                      <a:pPr indent="0" lvl="0" marL="457200" marR="0" rtl="1" algn="r">
                        <a:lnSpc>
                          <a:spcPct val="107000"/>
                        </a:lnSpc>
                        <a:spcBef>
                          <a:spcPts val="0"/>
                        </a:spcBef>
                        <a:spcAft>
                          <a:spcPts val="0"/>
                        </a:spcAft>
                        <a:buNone/>
                      </a:pPr>
                      <a:r>
                        <a:rPr b="1" lang="ar-SA" sz="1100" u="none" cap="none" strike="noStrike"/>
                        <a:t> </a:t>
                      </a:r>
                      <a:endParaRPr/>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صعوبة الحصول على المعلومات الحدیثة.</a:t>
                      </a:r>
                      <a:endParaRPr/>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عدم إنشاء جمیع المصادر الطر یقة نفسھا.</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صعوبة استخدام الموارد المعتمدة والموثوقة من قبل الأفراد غیر المتمرسین في أسالیب البحث التقلیدیة.</a:t>
                      </a:r>
                      <a:endParaRPr b="1" sz="11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idx="1" type="body"/>
          </p:nvPr>
        </p:nvSpPr>
        <p:spPr>
          <a:xfrm>
            <a:off x="2589212" y="1251284"/>
            <a:ext cx="8915400" cy="4659938"/>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3600"/>
              <a:buChar char="🠶"/>
            </a:pPr>
            <a:r>
              <a:rPr b="1" lang="ar-SA" sz="3600">
                <a:latin typeface="Calibri"/>
                <a:ea typeface="Calibri"/>
                <a:cs typeface="Calibri"/>
                <a:sym typeface="Calibri"/>
              </a:rPr>
              <a:t>البیانات الكمیة الأولیة</a:t>
            </a:r>
            <a:r>
              <a:rPr lang="ar-SA" sz="3600">
                <a:latin typeface="Calibri"/>
                <a:ea typeface="Calibri"/>
                <a:cs typeface="Calibri"/>
                <a:sym typeface="Calibri"/>
              </a:rPr>
              <a:t>: في الحالات التي لا توفر فیھا المصادر الثانویة معلومات تقییم كافیة، یمكن للمنظمات جمع البیانات عن طریق أسالیب التقییم الكمّي (الاستبیانات، و استطلاعات الرأي ،و الاختبارات و أدوات الرصد المعیاریة) التي تركز على المعلومة المعدودة، والتي تخضع للتحلیل الإحصائي</a:t>
            </a:r>
            <a:r>
              <a:rPr lang="ar-SA" sz="3600">
                <a:latin typeface="Arial"/>
                <a:ea typeface="Arial"/>
                <a:cs typeface="Arial"/>
                <a:sym typeface="Arial"/>
              </a:rPr>
              <a:t>.</a:t>
            </a:r>
            <a:endParaRPr sz="3600">
              <a:latin typeface="Calibri"/>
              <a:ea typeface="Calibri"/>
              <a:cs typeface="Calibri"/>
              <a:sym typeface="Calibri"/>
            </a:endParaRPr>
          </a:p>
          <a:p>
            <a:pPr indent="-114300" lvl="0" marL="342900" rtl="1" algn="r">
              <a:spcBef>
                <a:spcPts val="1000"/>
              </a:spcBef>
              <a:spcAft>
                <a:spcPts val="0"/>
              </a:spcAft>
              <a:buSzPts val="3600"/>
              <a:buNone/>
            </a:pPr>
            <a:r>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18"/>
          <p:cNvGraphicFramePr/>
          <p:nvPr/>
        </p:nvGraphicFramePr>
        <p:xfrm>
          <a:off x="2085472" y="1832810"/>
          <a:ext cx="3000000" cy="3000000"/>
        </p:xfrm>
        <a:graphic>
          <a:graphicData uri="http://schemas.openxmlformats.org/drawingml/2006/table">
            <a:tbl>
              <a:tblPr bandRow="1" firstCol="1" firstRow="1">
                <a:noFill/>
                <a:tableStyleId>{468E8B73-11DA-44FD-801D-A424DB9A91BE}</a:tableStyleId>
              </a:tblPr>
              <a:tblGrid>
                <a:gridCol w="4340700"/>
                <a:gridCol w="4340700"/>
              </a:tblGrid>
              <a:tr h="390950">
                <a:tc>
                  <a:txBody>
                    <a:bodyPr/>
                    <a:lstStyle/>
                    <a:p>
                      <a:pPr indent="0" lvl="0" marL="0" marR="0" rtl="1" algn="ctr">
                        <a:lnSpc>
                          <a:spcPct val="107000"/>
                        </a:lnSpc>
                        <a:spcBef>
                          <a:spcPts val="0"/>
                        </a:spcBef>
                        <a:spcAft>
                          <a:spcPts val="0"/>
                        </a:spcAft>
                        <a:buNone/>
                      </a:pPr>
                      <a:r>
                        <a:t/>
                      </a:r>
                      <a:endParaRPr sz="1100" u="none" cap="none" strike="noStrike"/>
                    </a:p>
                    <a:p>
                      <a:pPr indent="0" lvl="0" marL="0" marR="0" rtl="1" algn="ctr">
                        <a:lnSpc>
                          <a:spcPct val="107000"/>
                        </a:lnSpc>
                        <a:spcBef>
                          <a:spcPts val="0"/>
                        </a:spcBef>
                        <a:spcAft>
                          <a:spcPts val="0"/>
                        </a:spcAft>
                        <a:buNone/>
                      </a:pPr>
                      <a:r>
                        <a:rPr lang="ar-SA" sz="1100" u="none" cap="none" strike="noStrike"/>
                        <a:t>نقاط القوة</a:t>
                      </a:r>
                      <a:endParaRPr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t/>
                      </a:r>
                      <a:endParaRPr sz="1100" u="none" cap="none" strike="noStrike"/>
                    </a:p>
                    <a:p>
                      <a:pPr indent="0" lvl="0" marL="0" marR="0" rtl="1" algn="ctr">
                        <a:lnSpc>
                          <a:spcPct val="107000"/>
                        </a:lnSpc>
                        <a:spcBef>
                          <a:spcPts val="0"/>
                        </a:spcBef>
                        <a:spcAft>
                          <a:spcPts val="0"/>
                        </a:spcAft>
                        <a:buNone/>
                      </a:pPr>
                      <a:r>
                        <a:rPr lang="ar-SA" sz="1100" u="none" cap="none" strike="noStrike"/>
                        <a:t>نقاط الضعف</a:t>
                      </a:r>
                      <a:endParaRPr sz="1100" u="none" cap="none" strike="noStrike"/>
                    </a:p>
                    <a:p>
                      <a:pPr indent="0" lvl="0" marL="0" marR="0" rtl="1" algn="ctr">
                        <a:lnSpc>
                          <a:spcPct val="107000"/>
                        </a:lnSpc>
                        <a:spcBef>
                          <a:spcPts val="0"/>
                        </a:spcBef>
                        <a:spcAft>
                          <a:spcPts val="0"/>
                        </a:spcAft>
                        <a:buNone/>
                      </a:pPr>
                      <a:r>
                        <a:rPr lang="ar-SA" sz="1100" u="none" cap="none" strike="noStrike"/>
                        <a:t> </a:t>
                      </a:r>
                      <a:endParaRPr sz="1100" u="none" cap="none" strike="noStrike">
                        <a:latin typeface="Calibri"/>
                        <a:ea typeface="Calibri"/>
                        <a:cs typeface="Calibri"/>
                        <a:sym typeface="Calibri"/>
                      </a:endParaRPr>
                    </a:p>
                  </a:txBody>
                  <a:tcPr marT="0" marB="0" marR="68575" marL="68575"/>
                </a:tc>
              </a:tr>
              <a:tr h="2801450">
                <a:tc>
                  <a:txBody>
                    <a:bodyPr/>
                    <a:lstStyle/>
                    <a:p>
                      <a:pPr indent="0" lvl="0" marL="457200" marR="0" rtl="1" algn="r">
                        <a:lnSpc>
                          <a:spcPct val="107000"/>
                        </a:lnSpc>
                        <a:spcBef>
                          <a:spcPts val="0"/>
                        </a:spcBef>
                        <a:spcAft>
                          <a:spcPts val="0"/>
                        </a:spcAft>
                        <a:buNone/>
                      </a:pPr>
                      <a:r>
                        <a:rPr lang="ar-SA" sz="1100" u="none" cap="none" strike="noStrike"/>
                        <a:t> </a:t>
                      </a:r>
                      <a:endParaRPr/>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تتسم البیانات الكمیة بالمرونة من حیث إنھا تمكن من</a:t>
                      </a:r>
                      <a:endParaRPr sz="1100" u="none" cap="none" strike="noStrike"/>
                    </a:p>
                    <a:p>
                      <a:pPr indent="0" lvl="0" marL="457200" marR="0" rtl="1" algn="r">
                        <a:lnSpc>
                          <a:spcPct val="107000"/>
                        </a:lnSpc>
                        <a:spcBef>
                          <a:spcPts val="0"/>
                        </a:spcBef>
                        <a:spcAft>
                          <a:spcPts val="0"/>
                        </a:spcAft>
                        <a:buNone/>
                      </a:pPr>
                      <a:r>
                        <a:rPr lang="ar-SA" sz="1100" u="none" cap="none" strike="noStrike"/>
                        <a:t>الحصول على أكبر عدد من الاستجابات و من تعمیم</a:t>
                      </a:r>
                      <a:endParaRPr sz="1100" u="none" cap="none" strike="noStrike"/>
                    </a:p>
                    <a:p>
                      <a:pPr indent="0" lvl="0" marL="457200" marR="0" rtl="1" algn="r">
                        <a:lnSpc>
                          <a:spcPct val="107000"/>
                        </a:lnSpc>
                        <a:spcBef>
                          <a:spcPts val="0"/>
                        </a:spcBef>
                        <a:spcAft>
                          <a:spcPts val="0"/>
                        </a:spcAft>
                        <a:buNone/>
                      </a:pPr>
                      <a:r>
                        <a:rPr lang="ar-SA" sz="1100" u="none" cap="none" strike="noStrike"/>
                        <a:t>النتائج .</a:t>
                      </a:r>
                      <a:endParaRPr/>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وفي حالة صیاغة الأسئلة والإجابات بطریقة جدیدة،</a:t>
                      </a:r>
                      <a:endParaRPr sz="1100" u="none" cap="none" strike="noStrike"/>
                    </a:p>
                    <a:p>
                      <a:pPr indent="0" lvl="0" marL="457200" marR="0" rtl="1" algn="r">
                        <a:lnSpc>
                          <a:spcPct val="107000"/>
                        </a:lnSpc>
                        <a:spcBef>
                          <a:spcPts val="0"/>
                        </a:spcBef>
                        <a:spcAft>
                          <a:spcPts val="0"/>
                        </a:spcAft>
                        <a:buNone/>
                      </a:pPr>
                      <a:r>
                        <a:rPr lang="ar-SA" sz="1100" u="none" cap="none" strike="noStrike"/>
                        <a:t>فإنھا لا تمیل في نتائجھا إلى التحیز الشخصي .</a:t>
                      </a:r>
                      <a:endParaRPr/>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یمكن استخدام المقاربات القیاسیة، ویمكن مقارنة</a:t>
                      </a:r>
                      <a:endParaRPr sz="1100" u="none" cap="none" strike="noStrike"/>
                    </a:p>
                    <a:p>
                      <a:pPr indent="0" lvl="0" marL="457200" marR="0" rtl="1" algn="r">
                        <a:lnSpc>
                          <a:spcPct val="107000"/>
                        </a:lnSpc>
                        <a:spcBef>
                          <a:spcPts val="0"/>
                        </a:spcBef>
                        <a:spcAft>
                          <a:spcPts val="0"/>
                        </a:spcAft>
                        <a:buNone/>
                      </a:pPr>
                      <a:r>
                        <a:rPr lang="ar-SA" sz="1100" u="none" cap="none" strike="noStrike"/>
                        <a:t>نتائجھا بالبیانات الأخرى .</a:t>
                      </a:r>
                      <a:endParaRPr sz="1100" u="none" cap="none" strike="noStrike"/>
                    </a:p>
                    <a:p>
                      <a:pPr indent="0" lvl="0" marL="457200" marR="0" rtl="1" algn="r">
                        <a:lnSpc>
                          <a:spcPct val="107000"/>
                        </a:lnSpc>
                        <a:spcBef>
                          <a:spcPts val="0"/>
                        </a:spcBef>
                        <a:spcAft>
                          <a:spcPts val="0"/>
                        </a:spcAft>
                        <a:buNone/>
                      </a:pPr>
                      <a:r>
                        <a:rPr lang="ar-SA" sz="11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457200" marR="0" rtl="1" algn="r">
                        <a:lnSpc>
                          <a:spcPct val="107000"/>
                        </a:lnSpc>
                        <a:spcBef>
                          <a:spcPts val="0"/>
                        </a:spcBef>
                        <a:spcAft>
                          <a:spcPts val="0"/>
                        </a:spcAft>
                        <a:buNone/>
                      </a:pPr>
                      <a:r>
                        <a:rPr lang="ar-SA" sz="1100" u="none" cap="none" strike="noStrike"/>
                        <a:t> </a:t>
                      </a:r>
                      <a:endParaRPr/>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تفتقر البیانات الكمیة إلى التعمق في الحالة</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 وضع السیاقات صعب خاصة إذا كانت الأسئلة والإجابات (المُقدمة إلى المُجیب) قیاسیة.</a:t>
                      </a:r>
                      <a:endParaRPr b="1" sz="11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idx="1" type="body"/>
          </p:nvPr>
        </p:nvSpPr>
        <p:spPr>
          <a:xfrm>
            <a:off x="2589212" y="1155032"/>
            <a:ext cx="8915400" cy="4756190"/>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3200"/>
              <a:buChar char="🠶"/>
            </a:pPr>
            <a:r>
              <a:rPr b="1" lang="ar-SA" sz="3200"/>
              <a:t>البیانات النوعیة الأولیة</a:t>
            </a:r>
            <a:r>
              <a:rPr lang="ar-SA" sz="3200"/>
              <a:t>: خلافًا لمقاربات البیانات الكمیة، تسعى المقاربة النوعیة للحصول على خبرة المشاركین باستخدام الكلمات، والصور و الأجسام (وحتى التلمیحات غیر اللفظیة التي یقدمھا مقدمو البیانات). غالبًا ما یتم جمع البیانات النوعیة كسرد ذي نھایة مفتوحة، بخلاف الاستبیانات التقلیدیة، واستطلاعات الرأي والاختبارات التي تحتوي على أسئلة وإجابات </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aphicFrame>
        <p:nvGraphicFramePr>
          <p:cNvPr id="250" name="Google Shape;250;p20"/>
          <p:cNvGraphicFramePr/>
          <p:nvPr/>
        </p:nvGraphicFramePr>
        <p:xfrm>
          <a:off x="2453809" y="1905000"/>
          <a:ext cx="3000000" cy="3000000"/>
        </p:xfrm>
        <a:graphic>
          <a:graphicData uri="http://schemas.openxmlformats.org/drawingml/2006/table">
            <a:tbl>
              <a:tblPr bandRow="1" firstCol="1" firstRow="1">
                <a:noFill/>
                <a:tableStyleId>{468E8B73-11DA-44FD-801D-A424DB9A91BE}</a:tableStyleId>
              </a:tblPr>
              <a:tblGrid>
                <a:gridCol w="4334325"/>
                <a:gridCol w="4334325"/>
              </a:tblGrid>
              <a:tr h="611750">
                <a:tc>
                  <a:txBody>
                    <a:bodyPr/>
                    <a:lstStyle/>
                    <a:p>
                      <a:pPr indent="0" lvl="0" marL="0" marR="0" rtl="1" algn="ctr">
                        <a:lnSpc>
                          <a:spcPct val="107000"/>
                        </a:lnSpc>
                        <a:spcBef>
                          <a:spcPts val="0"/>
                        </a:spcBef>
                        <a:spcAft>
                          <a:spcPts val="0"/>
                        </a:spcAft>
                        <a:buNone/>
                      </a:pPr>
                      <a:r>
                        <a:t/>
                      </a:r>
                      <a:endParaRPr sz="1100" u="none" cap="none" strike="noStrike"/>
                    </a:p>
                    <a:p>
                      <a:pPr indent="0" lvl="0" marL="0" marR="0" rtl="1" algn="ctr">
                        <a:lnSpc>
                          <a:spcPct val="107000"/>
                        </a:lnSpc>
                        <a:spcBef>
                          <a:spcPts val="0"/>
                        </a:spcBef>
                        <a:spcAft>
                          <a:spcPts val="0"/>
                        </a:spcAft>
                        <a:buNone/>
                      </a:pPr>
                      <a:r>
                        <a:rPr lang="ar-SA" sz="1100" u="none" cap="none" strike="noStrike"/>
                        <a:t>نقاط القوة</a:t>
                      </a:r>
                      <a:endParaRPr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t/>
                      </a:r>
                      <a:endParaRPr sz="1100" u="none" cap="none" strike="noStrike"/>
                    </a:p>
                    <a:p>
                      <a:pPr indent="0" lvl="0" marL="0" marR="0" rtl="1" algn="ctr">
                        <a:lnSpc>
                          <a:spcPct val="107000"/>
                        </a:lnSpc>
                        <a:spcBef>
                          <a:spcPts val="0"/>
                        </a:spcBef>
                        <a:spcAft>
                          <a:spcPts val="0"/>
                        </a:spcAft>
                        <a:buNone/>
                      </a:pPr>
                      <a:r>
                        <a:rPr lang="ar-SA" sz="1100" u="none" cap="none" strike="noStrike"/>
                        <a:t>نقاط الضعف</a:t>
                      </a:r>
                      <a:endParaRPr sz="1100" u="none" cap="none" strike="noStrike"/>
                    </a:p>
                    <a:p>
                      <a:pPr indent="0" lvl="0" marL="0" marR="0" rtl="1" algn="ctr">
                        <a:lnSpc>
                          <a:spcPct val="107000"/>
                        </a:lnSpc>
                        <a:spcBef>
                          <a:spcPts val="0"/>
                        </a:spcBef>
                        <a:spcAft>
                          <a:spcPts val="0"/>
                        </a:spcAft>
                        <a:buNone/>
                      </a:pPr>
                      <a:r>
                        <a:rPr lang="ar-SA" sz="1100" u="none" cap="none" strike="noStrike"/>
                        <a:t> </a:t>
                      </a:r>
                      <a:endParaRPr sz="1100" u="none" cap="none" strike="noStrike">
                        <a:latin typeface="Calibri"/>
                        <a:ea typeface="Calibri"/>
                        <a:cs typeface="Calibri"/>
                        <a:sym typeface="Calibri"/>
                      </a:endParaRPr>
                    </a:p>
                  </a:txBody>
                  <a:tcPr marT="0" marB="0" marR="68575" marL="68575"/>
                </a:tc>
              </a:tr>
              <a:tr h="2805200">
                <a:tc>
                  <a:txBody>
                    <a:bodyPr/>
                    <a:lstStyle/>
                    <a:p>
                      <a:pPr indent="0" lvl="0" marL="0" marR="0" rtl="1" algn="r">
                        <a:lnSpc>
                          <a:spcPct val="107000"/>
                        </a:lnSpc>
                        <a:spcBef>
                          <a:spcPts val="0"/>
                        </a:spcBef>
                        <a:spcAft>
                          <a:spcPts val="0"/>
                        </a:spcAft>
                        <a:buNone/>
                      </a:pPr>
                      <a:r>
                        <a:rPr lang="ar-SA" sz="1100" u="none" cap="none" strike="noStrike"/>
                        <a:t> </a:t>
                      </a:r>
                      <a:endParaRPr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توفر طائفة واسعة من المعلومات على أساس خبرة المُجیب.</a:t>
                      </a:r>
                      <a:endParaRPr/>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توفیر معلومات وتغذیة راجعة أكثر تعمُّقًا مقارنةً</a:t>
                      </a:r>
                      <a:endParaRPr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بالبیات الكمیة.</a:t>
                      </a:r>
                      <a:endParaRPr/>
                    </a:p>
                    <a:p>
                      <a:pPr indent="-342900" lvl="0" marL="342900" marR="0" rtl="1" algn="r">
                        <a:lnSpc>
                          <a:spcPct val="107000"/>
                        </a:lnSpc>
                        <a:spcBef>
                          <a:spcPts val="0"/>
                        </a:spcBef>
                        <a:spcAft>
                          <a:spcPts val="0"/>
                        </a:spcAft>
                        <a:buClr>
                          <a:schemeClr val="dk1"/>
                        </a:buClr>
                        <a:buSzPts val="1100"/>
                        <a:buFont typeface="Arial"/>
                        <a:buChar char="-"/>
                      </a:pPr>
                      <a:r>
                        <a:rPr lang="ar-SA" sz="1100" u="none" cap="none" strike="noStrike"/>
                        <a:t>مساعدة فریق عمل المشروع في زیاةد فھم السیاق من خلال خبرات المُستجیبین</a:t>
                      </a:r>
                      <a:endParaRPr sz="1100" u="none" cap="none" strike="noStrike">
                        <a:latin typeface="Arial"/>
                        <a:ea typeface="Arial"/>
                        <a:cs typeface="Arial"/>
                        <a:sym typeface="Arial"/>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لا یمكن توسیع نطاقھا ولا تمعیھما .</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تتطلب فترة زمنیة مناسبة ومصادر للقیام بالتنفیذ.</a:t>
                      </a:r>
                      <a:endParaRPr b="1" sz="1100" u="none" cap="none" strike="noStrike"/>
                    </a:p>
                    <a:p>
                      <a:pPr indent="-342900" lvl="0" marL="342900" marR="0" rtl="1" algn="r">
                        <a:lnSpc>
                          <a:spcPct val="107000"/>
                        </a:lnSpc>
                        <a:spcBef>
                          <a:spcPts val="0"/>
                        </a:spcBef>
                        <a:spcAft>
                          <a:spcPts val="0"/>
                        </a:spcAft>
                        <a:buClr>
                          <a:schemeClr val="dk1"/>
                        </a:buClr>
                        <a:buSzPts val="1100"/>
                        <a:buFont typeface="Arial"/>
                        <a:buChar char="-"/>
                      </a:pPr>
                      <a:r>
                        <a:rPr b="1" lang="ar-SA" sz="1100" u="none" cap="none" strike="noStrike"/>
                        <a:t>تتطلب امتلاك فریق جمع البیانات المعرفة والقدرة على تنفیذ الأسالیب المُعتمدة على جمع البیانات الكمیة.</a:t>
                      </a:r>
                      <a:endParaRPr b="1" sz="11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262626"/>
              </a:buClr>
              <a:buSzPts val="3600"/>
              <a:buFont typeface="Arial"/>
              <a:buNone/>
            </a:pPr>
            <a:r>
              <a:rPr b="1" lang="ar-SA">
                <a:latin typeface="Arial"/>
                <a:ea typeface="Arial"/>
                <a:cs typeface="Arial"/>
                <a:sym typeface="Arial"/>
              </a:rPr>
              <a:t>طرق جمع البيانات:</a:t>
            </a:r>
            <a:br>
              <a:rPr lang="ar-SA">
                <a:latin typeface="Arial"/>
                <a:ea typeface="Arial"/>
                <a:cs typeface="Arial"/>
                <a:sym typeface="Arial"/>
              </a:rPr>
            </a:br>
            <a:endParaRPr>
              <a:latin typeface="Arial"/>
              <a:ea typeface="Arial"/>
              <a:cs typeface="Arial"/>
              <a:sym typeface="Arial"/>
            </a:endParaRPr>
          </a:p>
        </p:txBody>
      </p:sp>
      <p:pic>
        <p:nvPicPr>
          <p:cNvPr id="256" name="Google Shape;256;p21"/>
          <p:cNvPicPr preferRelativeResize="0"/>
          <p:nvPr>
            <p:ph idx="1" type="body"/>
          </p:nvPr>
        </p:nvPicPr>
        <p:blipFill rotWithShape="1">
          <a:blip r:embed="rId3">
            <a:alphaModFix/>
          </a:blip>
          <a:srcRect b="0" l="0" r="0" t="0"/>
          <a:stretch/>
        </p:blipFill>
        <p:spPr>
          <a:xfrm>
            <a:off x="1260797" y="1905000"/>
            <a:ext cx="10500490" cy="35934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idx="1" type="body"/>
          </p:nvPr>
        </p:nvSpPr>
        <p:spPr>
          <a:xfrm>
            <a:off x="2589212" y="1058779"/>
            <a:ext cx="8915400" cy="4852443"/>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SzPts val="2400"/>
              <a:buNone/>
            </a:pPr>
            <a:r>
              <a:rPr b="1" lang="ar-SA" sz="2400">
                <a:latin typeface="Arial"/>
                <a:ea typeface="Arial"/>
                <a:cs typeface="Arial"/>
                <a:sym typeface="Arial"/>
              </a:rPr>
              <a:t>تحليل البيانات: </a:t>
            </a:r>
            <a:r>
              <a:rPr lang="ar-SA" sz="2400">
                <a:latin typeface="Arial"/>
                <a:ea typeface="Arial"/>
                <a:cs typeface="Arial"/>
                <a:sym typeface="Arial"/>
              </a:rPr>
              <a:t>یھدف تحلیل البیانات إلى تنظیم وفحص البیانات حتى یمكن بعد ذلك استخلاص المعلومات المفیدة منھا. حيث توضح البيانات المعلومات على مستويين، الأول هو السياق الحالي، بما معناه، أين نحن الأن؟ ما هي ظروف المحتمع الآن؟ ما المشاكل التي يعانيها المجتمع وما هي أولويات التدخل؟</a:t>
            </a:r>
            <a:endParaRPr sz="2400">
              <a:latin typeface="Arial"/>
              <a:ea typeface="Arial"/>
              <a:cs typeface="Arial"/>
              <a:sym typeface="Arial"/>
            </a:endParaRPr>
          </a:p>
          <a:p>
            <a:pPr indent="0" lvl="0" marL="0" marR="0" rtl="1" algn="r">
              <a:lnSpc>
                <a:spcPct val="107000"/>
              </a:lnSpc>
              <a:spcBef>
                <a:spcPts val="800"/>
              </a:spcBef>
              <a:spcAft>
                <a:spcPts val="0"/>
              </a:spcAft>
              <a:buSzPts val="2400"/>
              <a:buNone/>
            </a:pPr>
            <a:r>
              <a:rPr lang="ar-SA" sz="2400">
                <a:latin typeface="Arial"/>
                <a:ea typeface="Arial"/>
                <a:cs typeface="Arial"/>
                <a:sym typeface="Arial"/>
              </a:rPr>
              <a:t>أما بما يتعلق بالمستوى الثاني فيمكن أن نستخلص من المعلومات إجابات على أسئلة مثل: أین نرى أنفسنا في نھایة ھذا المشروع؟ ما التغییرات التي نتوقع أن نراھا في نھیاة المشروع ؟ ما المخاطر التي قد تعرقل قدرتنا على تحقیق ھذا التغییر ؟ ما نوع الاستدامة التي یحققھا التدخل ؟</a:t>
            </a:r>
            <a:endParaRPr sz="2400">
              <a:latin typeface="Arial"/>
              <a:ea typeface="Arial"/>
              <a:cs typeface="Arial"/>
              <a:sym typeface="Arial"/>
            </a:endParaRPr>
          </a:p>
          <a:p>
            <a:pPr indent="0" lvl="0" marL="0" marR="0" rtl="1" algn="r">
              <a:lnSpc>
                <a:spcPct val="107000"/>
              </a:lnSpc>
              <a:spcBef>
                <a:spcPts val="800"/>
              </a:spcBef>
              <a:spcAft>
                <a:spcPts val="0"/>
              </a:spcAft>
              <a:buSzPts val="2400"/>
              <a:buNone/>
            </a:pPr>
            <a:r>
              <a:rPr lang="ar-SA" sz="2400">
                <a:latin typeface="Arial"/>
                <a:ea typeface="Arial"/>
                <a:cs typeface="Arial"/>
                <a:sym typeface="Arial"/>
              </a:rPr>
              <a:t>من خلال تحليل البيانات، نستطيع أن نسخر المعلومات الثانوية والأولية في عمليتين مهمتين في طور الشورع وهما: </a:t>
            </a:r>
            <a:r>
              <a:rPr b="1" lang="ar-SA" sz="2400">
                <a:latin typeface="Arial"/>
                <a:ea typeface="Arial"/>
                <a:cs typeface="Arial"/>
                <a:sym typeface="Arial"/>
              </a:rPr>
              <a:t>3.1.3- تحليل السياق و 3.1.4- تحديد الحاجات </a:t>
            </a:r>
            <a:endParaRPr sz="2400">
              <a:latin typeface="Arial"/>
              <a:ea typeface="Arial"/>
              <a:cs typeface="Arial"/>
              <a:sym typeface="Arial"/>
            </a:endParaRPr>
          </a:p>
          <a:p>
            <a:pPr indent="-190500" lvl="0" marL="342900" rtl="0" algn="l">
              <a:spcBef>
                <a:spcPts val="1800"/>
              </a:spcBef>
              <a:spcAft>
                <a:spcPts val="0"/>
              </a:spcAft>
              <a:buSzPts val="2400"/>
              <a:buNone/>
            </a:pPr>
            <a:r>
              <a:t/>
            </a:r>
            <a:endParaRPr sz="2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2592925" y="624110"/>
            <a:ext cx="8911687" cy="755511"/>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rgbClr val="262626"/>
              </a:buClr>
              <a:buSzPts val="4000"/>
              <a:buFont typeface="Calibri"/>
              <a:buNone/>
            </a:pPr>
            <a:r>
              <a:rPr b="1" lang="ar-SA" sz="4000">
                <a:latin typeface="Calibri"/>
                <a:ea typeface="Calibri"/>
                <a:cs typeface="Calibri"/>
                <a:sym typeface="Calibri"/>
              </a:rPr>
              <a:t>تحليل أصحاب المصحلة:</a:t>
            </a:r>
            <a:endParaRPr sz="4000"/>
          </a:p>
        </p:txBody>
      </p:sp>
      <p:sp>
        <p:nvSpPr>
          <p:cNvPr id="267" name="Google Shape;267;p23"/>
          <p:cNvSpPr txBox="1"/>
          <p:nvPr>
            <p:ph idx="1" type="body"/>
          </p:nvPr>
        </p:nvSpPr>
        <p:spPr>
          <a:xfrm>
            <a:off x="2589212" y="1379621"/>
            <a:ext cx="8915400" cy="4854269"/>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2800"/>
              <a:buFont typeface="Noto Sans Symbols"/>
              <a:buChar char="❖"/>
            </a:pPr>
            <a:r>
              <a:rPr b="1" lang="ar-SA" sz="2800">
                <a:latin typeface="Calibri"/>
                <a:ea typeface="Calibri"/>
                <a:cs typeface="Calibri"/>
                <a:sym typeface="Calibri"/>
              </a:rPr>
              <a:t>أصحاب المصلحة: </a:t>
            </a:r>
            <a:r>
              <a:rPr lang="ar-SA" sz="2800">
                <a:latin typeface="Calibri"/>
                <a:ea typeface="Calibri"/>
                <a:cs typeface="Calibri"/>
                <a:sym typeface="Calibri"/>
              </a:rPr>
              <a:t>الفرد او المجموعة المتأثرين سلبا او ايجابا بالعمل بالمشروع او بنتائج هذا المشروع (راعي المشروع – التجار والموردين – اصحاب القرار في المنطقة ) </a:t>
            </a:r>
            <a:endParaRPr sz="2800">
              <a:latin typeface="Calibri"/>
              <a:ea typeface="Calibri"/>
              <a:cs typeface="Calibri"/>
              <a:sym typeface="Calibri"/>
            </a:endParaRPr>
          </a:p>
          <a:p>
            <a:pPr indent="0" lvl="0" marL="0" marR="0" rtl="1" algn="r">
              <a:lnSpc>
                <a:spcPct val="107000"/>
              </a:lnSpc>
              <a:spcBef>
                <a:spcPts val="800"/>
              </a:spcBef>
              <a:spcAft>
                <a:spcPts val="0"/>
              </a:spcAft>
              <a:buSzPts val="2800"/>
              <a:buNone/>
            </a:pPr>
            <a:r>
              <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b="1" lang="ar-SA" sz="2800">
                <a:latin typeface="Calibri"/>
                <a:ea typeface="Calibri"/>
                <a:cs typeface="Calibri"/>
                <a:sym typeface="Calibri"/>
              </a:rPr>
              <a:t>عمليات إدارة أصحاب المصلحة: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تحديد أصحاب المصلحة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تحليل أصحاب المصلحة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إشراك أصحاب المصلحة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التواصل المستمر مع أصحاب المصلحة</a:t>
            </a:r>
            <a:endParaRPr sz="2800">
              <a:latin typeface="Calibri"/>
              <a:ea typeface="Calibri"/>
              <a:cs typeface="Calibri"/>
              <a:sym typeface="Calibri"/>
            </a:endParaRPr>
          </a:p>
          <a:p>
            <a:pPr indent="-165100" lvl="0" marL="342900" rtl="0" algn="l">
              <a:spcBef>
                <a:spcPts val="1800"/>
              </a:spcBef>
              <a:spcAft>
                <a:spcPts val="0"/>
              </a:spcAft>
              <a:buSzPts val="2800"/>
              <a:buNone/>
            </a:pPr>
            <a:r>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3F3F3F"/>
              </a:buClr>
              <a:buSzPts val="4000"/>
              <a:buFont typeface="Arial"/>
              <a:buNone/>
            </a:pPr>
            <a:r>
              <a:rPr b="1" lang="ar-SA" sz="4000">
                <a:solidFill>
                  <a:srgbClr val="3F3F3F"/>
                </a:solidFill>
                <a:latin typeface="Arial"/>
                <a:ea typeface="Arial"/>
                <a:cs typeface="Arial"/>
                <a:sym typeface="Arial"/>
              </a:rPr>
              <a:t>مصطلحات مرتبطة بإدارة المشاريع:</a:t>
            </a:r>
            <a:endParaRPr b="1" sz="4000">
              <a:solidFill>
                <a:srgbClr val="3F3F3F"/>
              </a:solidFill>
              <a:latin typeface="Arial"/>
              <a:ea typeface="Arial"/>
              <a:cs typeface="Arial"/>
              <a:sym typeface="Arial"/>
            </a:endParaRPr>
          </a:p>
        </p:txBody>
      </p:sp>
      <p:sp>
        <p:nvSpPr>
          <p:cNvPr id="174" name="Google Shape;174;p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4000"/>
              <a:buChar char="🠶"/>
            </a:pPr>
            <a:r>
              <a:rPr b="1" lang="ar-SA" sz="4000">
                <a:latin typeface="Calibri"/>
                <a:ea typeface="Calibri"/>
                <a:cs typeface="Calibri"/>
                <a:sym typeface="Calibri"/>
              </a:rPr>
              <a:t>المشروع:</a:t>
            </a:r>
            <a:r>
              <a:rPr lang="ar-SA" sz="4000">
                <a:latin typeface="Calibri"/>
                <a:ea typeface="Calibri"/>
                <a:cs typeface="Calibri"/>
                <a:sym typeface="Calibri"/>
              </a:rPr>
              <a:t> المشروع ھو مسعى او مھجود مؤقت له بداية وله نهاية یُبذل لخلق منتج ، أو خدمة ، أو نتیجة فريدة من نوعھا (نتيجة غير متوقعة).</a:t>
            </a:r>
            <a:endParaRPr sz="4000">
              <a:latin typeface="Calibri"/>
              <a:ea typeface="Calibri"/>
              <a:cs typeface="Calibri"/>
              <a:sym typeface="Calibri"/>
            </a:endParaRPr>
          </a:p>
          <a:p>
            <a:pPr indent="-228600" lvl="0" marL="342900" rtl="1" algn="r">
              <a:spcBef>
                <a:spcPts val="100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idx="1" type="body"/>
          </p:nvPr>
        </p:nvSpPr>
        <p:spPr>
          <a:xfrm>
            <a:off x="2589212" y="737937"/>
            <a:ext cx="8915400" cy="5173285"/>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1800"/>
              <a:buFont typeface="Noto Sans Symbols"/>
              <a:buChar char="❖"/>
            </a:pPr>
            <a:r>
              <a:rPr b="1" lang="ar-SA">
                <a:latin typeface="Calibri"/>
                <a:ea typeface="Calibri"/>
                <a:cs typeface="Calibri"/>
                <a:sym typeface="Calibri"/>
              </a:rPr>
              <a:t>أدوات تستخدم في التعرف على أصحاب المصلحة:</a:t>
            </a:r>
            <a:endParaRPr>
              <a:latin typeface="Calibri"/>
              <a:ea typeface="Calibri"/>
              <a:cs typeface="Calibri"/>
              <a:sym typeface="Calibri"/>
            </a:endParaRPr>
          </a:p>
          <a:p>
            <a:pPr indent="-342900" lvl="0" marL="342900" marR="0" rtl="1" algn="r">
              <a:lnSpc>
                <a:spcPct val="107000"/>
              </a:lnSpc>
              <a:spcBef>
                <a:spcPts val="800"/>
              </a:spcBef>
              <a:spcAft>
                <a:spcPts val="0"/>
              </a:spcAft>
              <a:buSzPts val="1800"/>
              <a:buFont typeface="Noto Sans Symbols"/>
              <a:buChar char="∙"/>
            </a:pPr>
            <a:r>
              <a:rPr lang="ar-SA">
                <a:latin typeface="Calibri"/>
                <a:ea typeface="Calibri"/>
                <a:cs typeface="Calibri"/>
                <a:sym typeface="Calibri"/>
              </a:rPr>
              <a:t>شجرة الحلول والمشكلات</a:t>
            </a:r>
            <a:endParaRPr>
              <a:latin typeface="Calibri"/>
              <a:ea typeface="Calibri"/>
              <a:cs typeface="Calibri"/>
              <a:sym typeface="Calibri"/>
            </a:endParaRPr>
          </a:p>
          <a:p>
            <a:pPr indent="-342900" lvl="0" marL="342900" marR="0" rtl="1" algn="r">
              <a:lnSpc>
                <a:spcPct val="107000"/>
              </a:lnSpc>
              <a:spcBef>
                <a:spcPts val="800"/>
              </a:spcBef>
              <a:spcAft>
                <a:spcPts val="0"/>
              </a:spcAft>
              <a:buSzPts val="1800"/>
              <a:buFont typeface="Noto Sans Symbols"/>
              <a:buChar char="∙"/>
            </a:pPr>
            <a:r>
              <a:rPr lang="ar-SA">
                <a:latin typeface="Calibri"/>
                <a:ea typeface="Calibri"/>
                <a:cs typeface="Calibri"/>
                <a:sym typeface="Calibri"/>
              </a:rPr>
              <a:t>تحليل السياق الداخلي</a:t>
            </a:r>
            <a:endParaRPr>
              <a:latin typeface="Calibri"/>
              <a:ea typeface="Calibri"/>
              <a:cs typeface="Calibri"/>
              <a:sym typeface="Calibri"/>
            </a:endParaRPr>
          </a:p>
          <a:p>
            <a:pPr indent="-342900" lvl="0" marL="342900" marR="0" rtl="1" algn="r">
              <a:lnSpc>
                <a:spcPct val="107000"/>
              </a:lnSpc>
              <a:spcBef>
                <a:spcPts val="800"/>
              </a:spcBef>
              <a:spcAft>
                <a:spcPts val="0"/>
              </a:spcAft>
              <a:buSzPts val="1800"/>
              <a:buFont typeface="Noto Sans Symbols"/>
              <a:buChar char="∙"/>
            </a:pPr>
            <a:r>
              <a:rPr lang="ar-SA">
                <a:latin typeface="Calibri"/>
                <a:ea typeface="Calibri"/>
                <a:cs typeface="Calibri"/>
                <a:sym typeface="Calibri"/>
              </a:rPr>
              <a:t>تحليل السياق الخارجي</a:t>
            </a:r>
            <a:endParaRPr>
              <a:latin typeface="Calibri"/>
              <a:ea typeface="Calibri"/>
              <a:cs typeface="Calibri"/>
              <a:sym typeface="Calibri"/>
            </a:endParaRPr>
          </a:p>
          <a:p>
            <a:pPr indent="-342900" lvl="0" marL="342900" marR="0" rtl="1" algn="r">
              <a:lnSpc>
                <a:spcPct val="107000"/>
              </a:lnSpc>
              <a:spcBef>
                <a:spcPts val="800"/>
              </a:spcBef>
              <a:spcAft>
                <a:spcPts val="0"/>
              </a:spcAft>
              <a:buSzPts val="1800"/>
              <a:buFont typeface="Noto Sans Symbols"/>
              <a:buChar char="∙"/>
            </a:pPr>
            <a:r>
              <a:rPr lang="ar-SA">
                <a:latin typeface="Calibri"/>
                <a:ea typeface="Calibri"/>
                <a:cs typeface="Calibri"/>
                <a:sym typeface="Calibri"/>
              </a:rPr>
              <a:t>تحليل القوى</a:t>
            </a:r>
            <a:endParaRPr/>
          </a:p>
          <a:p>
            <a:pPr indent="0" lvl="0" marL="0" marR="0" rtl="1" algn="r">
              <a:lnSpc>
                <a:spcPct val="107000"/>
              </a:lnSpc>
              <a:spcBef>
                <a:spcPts val="800"/>
              </a:spcBef>
              <a:spcAft>
                <a:spcPts val="0"/>
              </a:spcAft>
              <a:buSzPts val="1800"/>
              <a:buNone/>
            </a:pPr>
            <a:r>
              <a:t/>
            </a:r>
            <a:endParaRPr>
              <a:latin typeface="Calibri"/>
              <a:ea typeface="Calibri"/>
              <a:cs typeface="Calibri"/>
              <a:sym typeface="Calibri"/>
            </a:endParaRPr>
          </a:p>
          <a:p>
            <a:pPr indent="-342900" lvl="0" marL="342900" marR="0" rtl="1" algn="r">
              <a:lnSpc>
                <a:spcPct val="107000"/>
              </a:lnSpc>
              <a:spcBef>
                <a:spcPts val="800"/>
              </a:spcBef>
              <a:spcAft>
                <a:spcPts val="0"/>
              </a:spcAft>
              <a:buSzPts val="1800"/>
              <a:buFont typeface="Noto Sans Symbols"/>
              <a:buChar char="❖"/>
            </a:pPr>
            <a:r>
              <a:rPr b="1" lang="ar-SA">
                <a:latin typeface="Calibri"/>
                <a:ea typeface="Calibri"/>
                <a:cs typeface="Calibri"/>
                <a:sym typeface="Calibri"/>
              </a:rPr>
              <a:t>الفرق بين أصحاب المصلحة وأصحاب الحقوق: </a:t>
            </a:r>
            <a:endParaRPr/>
          </a:p>
          <a:p>
            <a:pPr indent="0" lvl="0" marL="0" marR="0" rtl="1" algn="r">
              <a:lnSpc>
                <a:spcPct val="107000"/>
              </a:lnSpc>
              <a:spcBef>
                <a:spcPts val="800"/>
              </a:spcBef>
              <a:spcAft>
                <a:spcPts val="0"/>
              </a:spcAft>
              <a:buSzPts val="1800"/>
              <a:buNone/>
            </a:pPr>
            <a:r>
              <a:rPr lang="ar-SA">
                <a:latin typeface="Calibri"/>
                <a:ea typeface="Calibri"/>
                <a:cs typeface="Calibri"/>
                <a:sym typeface="Calibri"/>
              </a:rPr>
              <a:t>هم أفراد أو مجموعات اجتماعية لها استحقاقات خاصة يُلزم فيها أفراد أو جهات مكلفة بواجبات محددة. ويمكن أن يُعرّف مصطلح أصحاب الحقوق بأنهم: ما أنها تمثل المستفيدين المفترضين من سياسات التنمية المستدامة.</a:t>
            </a:r>
            <a:endParaRPr>
              <a:latin typeface="Calibri"/>
              <a:ea typeface="Calibri"/>
              <a:cs typeface="Calibri"/>
              <a:sym typeface="Calibri"/>
            </a:endParaRPr>
          </a:p>
          <a:p>
            <a:pPr indent="0" lvl="0" marL="0" marR="0" rtl="1" algn="r">
              <a:lnSpc>
                <a:spcPct val="107000"/>
              </a:lnSpc>
              <a:spcBef>
                <a:spcPts val="800"/>
              </a:spcBef>
              <a:spcAft>
                <a:spcPts val="0"/>
              </a:spcAft>
              <a:buSzPts val="1800"/>
              <a:buNone/>
            </a:pPr>
            <a:r>
              <a:rPr lang="ar-SA">
                <a:latin typeface="Calibri"/>
                <a:ea typeface="Calibri"/>
                <a:cs typeface="Calibri"/>
                <a:sym typeface="Calibri"/>
              </a:rPr>
              <a:t>إن جميع البشر بشكل عام هم أصحاب حقوق بموجب الإعلان العالمي لحقوق الإنسان ، فغالبًا ما توجد مجموعات اجتماعية محددة (مثل النساء والفتيات والأقليات العرقية والشعوب الأصلية والمهاجرون والشباب) الذين لا يتم إعمال حقوقهم الإنسانية أو احترامها بشكل كامل. لذلك ، هناك حاجة إلى الإجراءات الإيجابية لاحترام وحماية وإعمال حقوق هذه المجموعات. يتحمل أصحاب الواجبات (على سبيل المثال ، الدولة والمنظمات العاملة في ظلها) مسؤولية تفعيل الإجراءات الإيجابية وممارسات الحوكمة لضمان عدم إهمال أصحاب الحقوق.</a:t>
            </a:r>
            <a:endParaRPr>
              <a:latin typeface="Calibri"/>
              <a:ea typeface="Calibri"/>
              <a:cs typeface="Calibri"/>
              <a:sym typeface="Calibri"/>
            </a:endParaRPr>
          </a:p>
          <a:p>
            <a:pPr indent="0" lvl="0" marL="0" rtl="0" algn="l">
              <a:spcBef>
                <a:spcPts val="18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idx="1" type="body"/>
          </p:nvPr>
        </p:nvSpPr>
        <p:spPr>
          <a:xfrm>
            <a:off x="2589212" y="866274"/>
            <a:ext cx="8915400" cy="5044948"/>
          </a:xfrm>
          <a:prstGeom prst="rect">
            <a:avLst/>
          </a:prstGeom>
          <a:noFill/>
          <a:ln>
            <a:noFill/>
          </a:ln>
        </p:spPr>
        <p:txBody>
          <a:bodyPr anchorCtr="0" anchor="t" bIns="45700" lIns="91425" spcFirstLastPara="1" rIns="91425" wrap="square" tIns="45700">
            <a:noAutofit/>
          </a:bodyPr>
          <a:lstStyle/>
          <a:p>
            <a:pPr indent="-342900" lvl="0" marL="685800" rtl="1" algn="r">
              <a:lnSpc>
                <a:spcPct val="107000"/>
              </a:lnSpc>
              <a:spcBef>
                <a:spcPts val="0"/>
              </a:spcBef>
              <a:spcAft>
                <a:spcPts val="0"/>
              </a:spcAft>
              <a:buSzPts val="3600"/>
              <a:buChar char="🠶"/>
            </a:pPr>
            <a:r>
              <a:rPr b="1" lang="ar-SA" sz="3600">
                <a:latin typeface="Calibri"/>
                <a:ea typeface="Calibri"/>
                <a:cs typeface="Calibri"/>
                <a:sym typeface="Calibri"/>
              </a:rPr>
              <a:t>الإطار المنطقي: </a:t>
            </a:r>
            <a:endParaRPr sz="3600">
              <a:latin typeface="Calibri"/>
              <a:ea typeface="Calibri"/>
              <a:cs typeface="Calibri"/>
              <a:sym typeface="Calibri"/>
            </a:endParaRPr>
          </a:p>
          <a:p>
            <a:pPr indent="0" lvl="0" marL="342900" marR="0" rtl="1" algn="r">
              <a:lnSpc>
                <a:spcPct val="107000"/>
              </a:lnSpc>
              <a:spcBef>
                <a:spcPts val="800"/>
              </a:spcBef>
              <a:spcAft>
                <a:spcPts val="0"/>
              </a:spcAft>
              <a:buSzPts val="3600"/>
              <a:buNone/>
            </a:pPr>
            <a:r>
              <a:rPr lang="ar-SA" sz="3600">
                <a:latin typeface="Calibri"/>
                <a:ea typeface="Calibri"/>
                <a:cs typeface="Calibri"/>
                <a:sym typeface="Calibri"/>
              </a:rPr>
              <a:t> تُستخدم مصفوفة إطار العمل المنطقي لتحدید العلاقات المنطقیة في المشروع ونشرھا عبر تعقب المنطق الأفقي و الرأسي الذي یربط بین مستویات المصفو فة</a:t>
            </a:r>
            <a:r>
              <a:rPr lang="ar-SA" sz="3600">
                <a:latin typeface="Arial"/>
                <a:ea typeface="Arial"/>
                <a:cs typeface="Arial"/>
                <a:sym typeface="Arial"/>
              </a:rPr>
              <a:t> .</a:t>
            </a:r>
            <a:endParaRPr sz="3600">
              <a:latin typeface="Calibri"/>
              <a:ea typeface="Calibri"/>
              <a:cs typeface="Calibri"/>
              <a:sym typeface="Calibri"/>
            </a:endParaRPr>
          </a:p>
          <a:p>
            <a:pPr indent="0" lvl="0" marL="342900" marR="0" rtl="1" algn="r">
              <a:lnSpc>
                <a:spcPct val="107000"/>
              </a:lnSpc>
              <a:spcBef>
                <a:spcPts val="800"/>
              </a:spcBef>
              <a:spcAft>
                <a:spcPts val="0"/>
              </a:spcAft>
              <a:buSzPts val="3600"/>
              <a:buNone/>
            </a:pPr>
            <a:r>
              <a:rPr lang="ar-SA" sz="3600">
                <a:latin typeface="Calibri"/>
                <a:ea typeface="Calibri"/>
                <a:cs typeface="Calibri"/>
                <a:sym typeface="Calibri"/>
              </a:rPr>
              <a:t>وتوضح العلا قة بین العنا صر الموجودة في كل مستوى من مستويات إطار العمل المنطقي الذي یؤدي إلى تحقیق الھدف المطلق للمشروع.</a:t>
            </a:r>
            <a:endParaRPr sz="3600">
              <a:latin typeface="Calibri"/>
              <a:ea typeface="Calibri"/>
              <a:cs typeface="Calibri"/>
              <a:sym typeface="Calibri"/>
            </a:endParaRPr>
          </a:p>
          <a:p>
            <a:pPr indent="-114300" lvl="0" marL="342900" rtl="0" algn="l">
              <a:spcBef>
                <a:spcPts val="1800"/>
              </a:spcBef>
              <a:spcAft>
                <a:spcPts val="0"/>
              </a:spcAft>
              <a:buSzPts val="3600"/>
              <a:buNone/>
            </a:pPr>
            <a:r>
              <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aphicFrame>
        <p:nvGraphicFramePr>
          <p:cNvPr id="282" name="Google Shape;282;p26"/>
          <p:cNvGraphicFramePr/>
          <p:nvPr/>
        </p:nvGraphicFramePr>
        <p:xfrm>
          <a:off x="1796713" y="1276926"/>
          <a:ext cx="3000000" cy="3000000"/>
        </p:xfrm>
        <a:graphic>
          <a:graphicData uri="http://schemas.openxmlformats.org/drawingml/2006/table">
            <a:tbl>
              <a:tblPr bandRow="1" firstCol="1" firstRow="1">
                <a:noFill/>
                <a:tableStyleId>{468E8B73-11DA-44FD-801D-A424DB9A91BE}</a:tableStyleId>
              </a:tblPr>
              <a:tblGrid>
                <a:gridCol w="1386375"/>
                <a:gridCol w="1681750"/>
                <a:gridCol w="1778225"/>
                <a:gridCol w="1650775"/>
                <a:gridCol w="1823475"/>
                <a:gridCol w="1529300"/>
              </a:tblGrid>
              <a:tr h="1083525">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الوصف</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المؤشرات</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وسائل التحقق</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الافتراضات</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المدخلات</a:t>
                      </a:r>
                      <a:endParaRPr sz="1100" u="none" cap="none" strike="noStrike">
                        <a:latin typeface="Calibri"/>
                        <a:ea typeface="Calibri"/>
                        <a:cs typeface="Calibri"/>
                        <a:sym typeface="Calibri"/>
                      </a:endParaRPr>
                    </a:p>
                  </a:txBody>
                  <a:tcPr marT="0" marB="0" marR="68575" marL="68575"/>
                </a:tc>
              </a:tr>
              <a:tr h="526775">
                <a:tc>
                  <a:txBody>
                    <a:bodyPr/>
                    <a:lstStyle/>
                    <a:p>
                      <a:pPr indent="0" lvl="0" marL="0" marR="0" rtl="1" algn="r">
                        <a:lnSpc>
                          <a:spcPct val="107000"/>
                        </a:lnSpc>
                        <a:spcBef>
                          <a:spcPts val="0"/>
                        </a:spcBef>
                        <a:spcAft>
                          <a:spcPts val="0"/>
                        </a:spcAft>
                        <a:buNone/>
                      </a:pPr>
                      <a:r>
                        <a:rPr lang="ar-SA" sz="1200" u="none" cap="none" strike="noStrike"/>
                        <a:t>الهدف</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r>
              <a:tr h="526775">
                <a:tc>
                  <a:txBody>
                    <a:bodyPr/>
                    <a:lstStyle/>
                    <a:p>
                      <a:pPr indent="0" lvl="0" marL="0" marR="0" rtl="1" algn="r">
                        <a:lnSpc>
                          <a:spcPct val="107000"/>
                        </a:lnSpc>
                        <a:spcBef>
                          <a:spcPts val="0"/>
                        </a:spcBef>
                        <a:spcAft>
                          <a:spcPts val="0"/>
                        </a:spcAft>
                        <a:buNone/>
                      </a:pPr>
                      <a:r>
                        <a:rPr lang="ar-SA" sz="1200" u="none" cap="none" strike="noStrike"/>
                        <a:t>الغاية</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r>
              <a:tr h="1083525">
                <a:tc>
                  <a:txBody>
                    <a:bodyPr/>
                    <a:lstStyle/>
                    <a:p>
                      <a:pPr indent="0" lvl="0" marL="0" marR="0" rtl="1" algn="r">
                        <a:lnSpc>
                          <a:spcPct val="107000"/>
                        </a:lnSpc>
                        <a:spcBef>
                          <a:spcPts val="0"/>
                        </a:spcBef>
                        <a:spcAft>
                          <a:spcPts val="0"/>
                        </a:spcAft>
                        <a:buNone/>
                      </a:pPr>
                      <a:r>
                        <a:rPr lang="ar-SA" sz="1200" u="none" cap="none" strike="noStrike"/>
                        <a:t>المخرجات</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r>
              <a:tr h="1083525">
                <a:tc>
                  <a:txBody>
                    <a:bodyPr/>
                    <a:lstStyle/>
                    <a:p>
                      <a:pPr indent="0" lvl="0" marL="0" marR="0" rtl="1" algn="r">
                        <a:lnSpc>
                          <a:spcPct val="107000"/>
                        </a:lnSpc>
                        <a:spcBef>
                          <a:spcPts val="0"/>
                        </a:spcBef>
                        <a:spcAft>
                          <a:spcPts val="0"/>
                        </a:spcAft>
                        <a:buNone/>
                      </a:pPr>
                      <a:r>
                        <a:rPr lang="ar-SA" sz="1200" u="none" cap="none" strike="noStrike"/>
                        <a:t>الأنشطة</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انشاء منصة اونلاين لتقديم الاستشارات بما يتعلق بقضايا الابتزاز الافتراضي</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171450" lvl="0" marL="171450" marR="0" rtl="1" algn="r">
                        <a:lnSpc>
                          <a:spcPct val="107000"/>
                        </a:lnSpc>
                        <a:spcBef>
                          <a:spcPts val="0"/>
                        </a:spcBef>
                        <a:spcAft>
                          <a:spcPts val="0"/>
                        </a:spcAft>
                        <a:buClr>
                          <a:schemeClr val="dk1"/>
                        </a:buClr>
                        <a:buSzPts val="1200"/>
                        <a:buFont typeface="Calibri"/>
                        <a:buChar char="-"/>
                      </a:pPr>
                      <a:r>
                        <a:rPr lang="ar-SA" sz="1200" u="none" cap="none" strike="noStrike">
                          <a:latin typeface="Calibri"/>
                          <a:ea typeface="Calibri"/>
                          <a:cs typeface="Calibri"/>
                          <a:sym typeface="Calibri"/>
                        </a:rPr>
                        <a:t>مسؤول IT</a:t>
                      </a:r>
                      <a:endParaRPr/>
                    </a:p>
                    <a:p>
                      <a:pPr indent="0" lvl="0" marL="0" marR="0" rtl="1" algn="r">
                        <a:lnSpc>
                          <a:spcPct val="107000"/>
                        </a:lnSpc>
                        <a:spcBef>
                          <a:spcPts val="0"/>
                        </a:spcBef>
                        <a:spcAft>
                          <a:spcPts val="0"/>
                        </a:spcAft>
                        <a:buClr>
                          <a:schemeClr val="dk1"/>
                        </a:buClr>
                        <a:buSzPts val="1200"/>
                        <a:buFont typeface="Calibri"/>
                        <a:buNone/>
                      </a:pPr>
                      <a:r>
                        <a:rPr lang="ar-SA" sz="1200" u="none" cap="none" strike="noStrike">
                          <a:latin typeface="Calibri"/>
                          <a:ea typeface="Calibri"/>
                          <a:cs typeface="Calibri"/>
                          <a:sym typeface="Calibri"/>
                        </a:rPr>
                        <a:t>- لوجستي </a:t>
                      </a:r>
                      <a:endParaRPr sz="12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ph idx="1" type="body"/>
          </p:nvPr>
        </p:nvSpPr>
        <p:spPr>
          <a:xfrm>
            <a:off x="1427747" y="1203158"/>
            <a:ext cx="10076865" cy="4708064"/>
          </a:xfrm>
          <a:prstGeom prst="rect">
            <a:avLst/>
          </a:prstGeom>
          <a:noFill/>
          <a:ln>
            <a:noFill/>
          </a:ln>
        </p:spPr>
        <p:txBody>
          <a:bodyPr anchorCtr="0" anchor="t" bIns="45700" lIns="91425" spcFirstLastPara="1" rIns="91425" wrap="square" tIns="45700">
            <a:normAutofit/>
          </a:bodyPr>
          <a:lstStyle/>
          <a:p>
            <a:pPr indent="-342900" lvl="0" marL="457200" marR="0" rtl="1" algn="r">
              <a:lnSpc>
                <a:spcPct val="107000"/>
              </a:lnSpc>
              <a:spcBef>
                <a:spcPts val="0"/>
              </a:spcBef>
              <a:spcAft>
                <a:spcPts val="0"/>
              </a:spcAft>
              <a:buSzPts val="2800"/>
              <a:buChar char="🠶"/>
            </a:pPr>
            <a:r>
              <a:rPr b="1" lang="ar-SA" sz="2800">
                <a:latin typeface="Calibri"/>
                <a:ea typeface="Calibri"/>
                <a:cs typeface="Calibri"/>
                <a:sym typeface="Calibri"/>
              </a:rPr>
              <a:t> تحديد المدخلات: </a:t>
            </a:r>
            <a:r>
              <a:rPr lang="ar-SA" sz="2800">
                <a:latin typeface="Calibri"/>
                <a:ea typeface="Calibri"/>
                <a:cs typeface="Calibri"/>
                <a:sym typeface="Calibri"/>
              </a:rPr>
              <a:t>وهي ما يفترض حشده وتأمينه من طاقات وموراد مختلفة من أجل تنفيذ النشاطات بحسب الخطة الموضوعة</a:t>
            </a:r>
            <a:endParaRPr/>
          </a:p>
          <a:p>
            <a:pPr indent="0" lvl="0" marL="114300" marR="0" rtl="1" algn="r">
              <a:lnSpc>
                <a:spcPct val="107000"/>
              </a:lnSpc>
              <a:spcBef>
                <a:spcPts val="800"/>
              </a:spcBef>
              <a:spcAft>
                <a:spcPts val="0"/>
              </a:spcAft>
              <a:buSzPts val="2800"/>
              <a:buNone/>
            </a:pPr>
            <a:r>
              <a:t/>
            </a:r>
            <a:endParaRPr sz="2800">
              <a:latin typeface="Calibri"/>
              <a:ea typeface="Calibri"/>
              <a:cs typeface="Calibri"/>
              <a:sym typeface="Calibri"/>
            </a:endParaRPr>
          </a:p>
          <a:p>
            <a:pPr indent="-342900" lvl="0" marL="457200" marR="0" rtl="1" algn="r">
              <a:lnSpc>
                <a:spcPct val="107000"/>
              </a:lnSpc>
              <a:spcBef>
                <a:spcPts val="800"/>
              </a:spcBef>
              <a:spcAft>
                <a:spcPts val="0"/>
              </a:spcAft>
              <a:buSzPts val="2800"/>
              <a:buChar char="🠶"/>
            </a:pPr>
            <a:r>
              <a:rPr b="1" lang="ar-SA" sz="2800">
                <a:latin typeface="Calibri"/>
                <a:ea typeface="Calibri"/>
                <a:cs typeface="Calibri"/>
                <a:sym typeface="Calibri"/>
              </a:rPr>
              <a:t>كتابة ميثاق المشروع ومقترح المشروع:</a:t>
            </a:r>
            <a:endParaRPr sz="2800">
              <a:latin typeface="Calibri"/>
              <a:ea typeface="Calibri"/>
              <a:cs typeface="Calibri"/>
              <a:sym typeface="Calibri"/>
            </a:endParaRPr>
          </a:p>
          <a:p>
            <a:pPr indent="0" lvl="2" marL="914400" marR="0" rtl="1" algn="r">
              <a:lnSpc>
                <a:spcPct val="107000"/>
              </a:lnSpc>
              <a:spcBef>
                <a:spcPts val="800"/>
              </a:spcBef>
              <a:spcAft>
                <a:spcPts val="0"/>
              </a:spcAft>
              <a:buSzPts val="2800"/>
              <a:buNone/>
            </a:pPr>
            <a:r>
              <a:rPr b="1" lang="ar-SA" sz="2800">
                <a:solidFill>
                  <a:srgbClr val="202122"/>
                </a:solidFill>
                <a:latin typeface="Calibri"/>
                <a:ea typeface="Calibri"/>
                <a:cs typeface="Calibri"/>
                <a:sym typeface="Calibri"/>
              </a:rPr>
              <a:t>ميثاق المشروع</a:t>
            </a:r>
            <a:r>
              <a:rPr lang="ar-SA" sz="2800">
                <a:solidFill>
                  <a:srgbClr val="202122"/>
                </a:solidFill>
                <a:latin typeface="Calibri"/>
                <a:ea typeface="Calibri"/>
                <a:cs typeface="Calibri"/>
                <a:sym typeface="Calibri"/>
              </a:rPr>
              <a:t>: هو بيان لنطاق، أهداف والمشاركين في المشروع. وهو يوفر ترسيم الأولية للأدوار والمسؤوليات، وتحدد أهداف المشروع، ويحدد أصحاب المصلحة الرئيسيين، ويحدد سلطة مدير المشروع. كما أنه بمثابة مرجعية للسلطة من أجل مستقبل هذا المشروع</a:t>
            </a:r>
            <a:r>
              <a:rPr lang="ar-SA" sz="2800">
                <a:solidFill>
                  <a:srgbClr val="202122"/>
                </a:solidFill>
                <a:latin typeface="Arial"/>
                <a:ea typeface="Arial"/>
                <a:cs typeface="Arial"/>
                <a:sym typeface="Arial"/>
              </a:rPr>
              <a:t>.</a:t>
            </a:r>
            <a:endParaRPr sz="2800">
              <a:latin typeface="Calibri"/>
              <a:ea typeface="Calibri"/>
              <a:cs typeface="Calibri"/>
              <a:sym typeface="Calibri"/>
            </a:endParaRPr>
          </a:p>
          <a:p>
            <a:pPr indent="-165100" lvl="0" marL="342900" rtl="1" algn="r">
              <a:spcBef>
                <a:spcPts val="1800"/>
              </a:spcBef>
              <a:spcAft>
                <a:spcPts val="0"/>
              </a:spcAft>
              <a:buSzPts val="2800"/>
              <a:buNone/>
            </a:pPr>
            <a:r>
              <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8"/>
          <p:cNvSpPr txBox="1"/>
          <p:nvPr>
            <p:ph idx="1" type="body"/>
          </p:nvPr>
        </p:nvSpPr>
        <p:spPr>
          <a:xfrm>
            <a:off x="2589212" y="401053"/>
            <a:ext cx="8915400" cy="5839326"/>
          </a:xfrm>
          <a:prstGeom prst="rect">
            <a:avLst/>
          </a:prstGeom>
          <a:noFill/>
          <a:ln>
            <a:noFill/>
          </a:ln>
        </p:spPr>
        <p:txBody>
          <a:bodyPr anchorCtr="0" anchor="t" bIns="45700" lIns="91425" spcFirstLastPara="1" rIns="91425" wrap="square" tIns="45700">
            <a:noAutofit/>
          </a:bodyPr>
          <a:lstStyle/>
          <a:p>
            <a:pPr indent="-342900" lvl="0" marL="685800" rtl="1" algn="r">
              <a:lnSpc>
                <a:spcPct val="107000"/>
              </a:lnSpc>
              <a:spcBef>
                <a:spcPts val="0"/>
              </a:spcBef>
              <a:spcAft>
                <a:spcPts val="0"/>
              </a:spcAft>
              <a:buSzPts val="2400"/>
              <a:buChar char="🠶"/>
            </a:pPr>
            <a:r>
              <a:rPr b="1" lang="ar-SA" sz="2400">
                <a:latin typeface="Calibri"/>
                <a:ea typeface="Calibri"/>
                <a:cs typeface="Calibri"/>
                <a:sym typeface="Calibri"/>
              </a:rPr>
              <a:t>إدارة المخاطر: </a:t>
            </a:r>
            <a:r>
              <a:rPr lang="ar-SA" sz="2400">
                <a:latin typeface="Calibri"/>
                <a:ea typeface="Calibri"/>
                <a:cs typeface="Calibri"/>
                <a:sym typeface="Calibri"/>
              </a:rPr>
              <a:t>هي أهم عناصر نطاق المشروع وتمثل النظم والعمليات المطبقة في تحديد المخاطر وتقييمها والسيطرة عليها ومراجعة هذه النظم من </a:t>
            </a:r>
            <a:r>
              <a:rPr lang="ar-SA" sz="2400" u="sng">
                <a:latin typeface="Calibri"/>
                <a:ea typeface="Calibri"/>
                <a:cs typeface="Calibri"/>
                <a:sym typeface="Calibri"/>
              </a:rPr>
              <a:t>آنٍ لآخر</a:t>
            </a:r>
            <a:r>
              <a:rPr lang="ar-SA" sz="2400">
                <a:latin typeface="Calibri"/>
                <a:ea typeface="Calibri"/>
                <a:cs typeface="Calibri"/>
                <a:sym typeface="Calibri"/>
              </a:rPr>
              <a:t> بما يتلائم ويستجد من ظروف التشغيل أو الإنشاء أو التعديل.</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يمكن إدارة المخاطر بعدة خطوات غير قابلة للحصر ولكن يمكن أن تختزل بما يلي:</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توصيف الخطر</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حجم الأثر في حال وقوعه</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احتمالة الوقوع</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درجة الخطر</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الإجراءات الوقائية اللازمة</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المسؤول عن متابعة الإجراء الوقائي</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تحديد إجراء بديل في حال فشل الإجراء الأولي</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lang="ar-SA" sz="2400">
                <a:latin typeface="Calibri"/>
                <a:ea typeface="Calibri"/>
                <a:cs typeface="Calibri"/>
                <a:sym typeface="Calibri"/>
              </a:rPr>
              <a:t>التقييم والمتابعة</a:t>
            </a:r>
            <a:endParaRPr sz="2400">
              <a:latin typeface="Calibri"/>
              <a:ea typeface="Calibri"/>
              <a:cs typeface="Calibri"/>
              <a:sym typeface="Calibri"/>
            </a:endParaRPr>
          </a:p>
          <a:p>
            <a:pPr indent="-190500" lvl="0" marL="342900" rtl="1" algn="r">
              <a:spcBef>
                <a:spcPts val="1800"/>
              </a:spcBef>
              <a:spcAft>
                <a:spcPts val="0"/>
              </a:spcAft>
              <a:buSzPts val="2400"/>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idx="1" type="body"/>
          </p:nvPr>
        </p:nvSpPr>
        <p:spPr>
          <a:xfrm>
            <a:off x="2589212" y="721895"/>
            <a:ext cx="8915400" cy="54864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2000"/>
              <a:buFont typeface="Noto Sans Symbols"/>
              <a:buChar char="❖"/>
            </a:pPr>
            <a:r>
              <a:rPr b="1" lang="ar-SA" sz="2000">
                <a:latin typeface="Calibri"/>
                <a:ea typeface="Calibri"/>
                <a:cs typeface="Calibri"/>
                <a:sym typeface="Calibri"/>
              </a:rPr>
              <a:t>يمكن تقسيم المخاطر إلى عدة أنواع قد نستطيع حصرها بفئات معينة على الشكل التالي:</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قانونية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عدم وجود قوانين داعمة لعمل المنظمات غير الحكومية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تغير قوانين عمل المنظمات بشكل غير واضح</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تقنية ورقمية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الحاجة لبناء قدرات رقمية وتقنية للتمكن من تقديم المشاريع والخدمات</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التخوف من احتمال ضياع أو تسرب المعلومات بسبب ضعف الخبرات التقنية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التخوف من احتمالات الاختراق التقنية والرقمية</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مالية واقتصادية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عدم وجود مصادر مالية كافية لدعم أنشطة المنظمة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عدم القدرة على إدارة المصادر المالية بسبب وجود ضعف إداري لدى المنظمة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تراجع مختلف المؤشرات الاقتصادية ما يؤثر على قدرة المؤسسة على العمل والتأثير بالشكل المرغوب</a:t>
            </a:r>
            <a:endParaRPr sz="2000">
              <a:latin typeface="Calibri"/>
              <a:ea typeface="Calibri"/>
              <a:cs typeface="Calibri"/>
              <a:sym typeface="Calibri"/>
            </a:endParaRPr>
          </a:p>
          <a:p>
            <a:pPr indent="-215900" lvl="0" marL="342900" rtl="0" algn="l">
              <a:spcBef>
                <a:spcPts val="1800"/>
              </a:spcBef>
              <a:spcAft>
                <a:spcPts val="0"/>
              </a:spcAft>
              <a:buSzPts val="2000"/>
              <a:buNone/>
            </a:pPr>
            <a:r>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0"/>
          <p:cNvSpPr txBox="1"/>
          <p:nvPr>
            <p:ph idx="1" type="body"/>
          </p:nvPr>
        </p:nvSpPr>
        <p:spPr>
          <a:xfrm>
            <a:off x="2589212" y="1235242"/>
            <a:ext cx="8915400" cy="467598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2000"/>
              <a:buFont typeface="Noto Sans Symbols"/>
              <a:buChar char="∙"/>
            </a:pPr>
            <a:r>
              <a:rPr lang="ar-SA" sz="2000" u="sng">
                <a:latin typeface="Calibri"/>
                <a:ea typeface="Calibri"/>
                <a:cs typeface="Calibri"/>
                <a:sym typeface="Calibri"/>
              </a:rPr>
              <a:t>عوامل ميدانية وعسكرية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استمرار العمليات العسكرية ما يحد من قدرة المنظمات على العمل بشكل آمن</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الاضطرار لنقل مكان العمل بسبب العمليات العسكرية</a:t>
            </a:r>
            <a:endParaRPr sz="2000">
              <a:latin typeface="Calibri"/>
              <a:ea typeface="Calibri"/>
              <a:cs typeface="Calibri"/>
              <a:sym typeface="Calibri"/>
            </a:endParaRPr>
          </a:p>
          <a:p>
            <a:pPr indent="0" lvl="1" marL="457200" marR="0" rtl="1" algn="r">
              <a:lnSpc>
                <a:spcPct val="107000"/>
              </a:lnSpc>
              <a:spcBef>
                <a:spcPts val="800"/>
              </a:spcBef>
              <a:spcAft>
                <a:spcPts val="0"/>
              </a:spcAft>
              <a:buSzPts val="2000"/>
              <a:buNone/>
            </a:pPr>
            <a:r>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أمنية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وجود تهديدات أمنية على العاملين في المنظمة و/أو المتطوعين فيها</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وجود تهديدات أمنية على المستفيدين من خدمات المنظمة</a:t>
            </a:r>
            <a:endParaRPr sz="2000">
              <a:latin typeface="Calibri"/>
              <a:ea typeface="Calibri"/>
              <a:cs typeface="Calibri"/>
              <a:sym typeface="Calibri"/>
            </a:endParaRPr>
          </a:p>
          <a:p>
            <a:pPr indent="0" lvl="1" marL="457200" marR="0" rtl="1" algn="r">
              <a:lnSpc>
                <a:spcPct val="107000"/>
              </a:lnSpc>
              <a:spcBef>
                <a:spcPts val="800"/>
              </a:spcBef>
              <a:spcAft>
                <a:spcPts val="0"/>
              </a:spcAft>
              <a:buSzPts val="2000"/>
              <a:buNone/>
            </a:pPr>
            <a:r>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سياسية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التصادم مع السلطات الحاكمة (على اختلافها)</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عدم وجود مناخ سياسي داعم للعمل المدني وغير الحكومي</a:t>
            </a:r>
            <a:endParaRPr sz="20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txBox="1"/>
          <p:nvPr>
            <p:ph idx="1" type="body"/>
          </p:nvPr>
        </p:nvSpPr>
        <p:spPr>
          <a:xfrm>
            <a:off x="2589212" y="978568"/>
            <a:ext cx="8915400" cy="4932654"/>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107000"/>
              </a:lnSpc>
              <a:spcBef>
                <a:spcPts val="0"/>
              </a:spcBef>
              <a:spcAft>
                <a:spcPts val="0"/>
              </a:spcAft>
              <a:buSzPts val="2000"/>
              <a:buFont typeface="Noto Sans Symbols"/>
              <a:buChar char="∙"/>
            </a:pPr>
            <a:r>
              <a:rPr lang="ar-SA" sz="2000" u="sng">
                <a:latin typeface="Calibri"/>
                <a:ea typeface="Calibri"/>
                <a:cs typeface="Calibri"/>
                <a:sym typeface="Calibri"/>
              </a:rPr>
              <a:t>عوامل اجتماعية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التصادم مع قيود مجتمعية عديدة ترفض فكرة العمل المدني </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وجود رفض لبعض برامج أو مشاريع بسبب عدم توفقها مع البيئة الاجتماعية والثقافية</a:t>
            </a:r>
            <a:endParaRPr sz="2000">
              <a:latin typeface="Calibri"/>
              <a:ea typeface="Calibri"/>
              <a:cs typeface="Calibri"/>
              <a:sym typeface="Calibri"/>
            </a:endParaRPr>
          </a:p>
          <a:p>
            <a:pPr indent="0" lvl="1" marL="457200" marR="0" rtl="1" algn="r">
              <a:lnSpc>
                <a:spcPct val="107000"/>
              </a:lnSpc>
              <a:spcBef>
                <a:spcPts val="800"/>
              </a:spcBef>
              <a:spcAft>
                <a:spcPts val="0"/>
              </a:spcAft>
              <a:buSzPts val="2000"/>
              <a:buNone/>
            </a:pPr>
            <a:r>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u="sng">
                <a:latin typeface="Calibri"/>
                <a:ea typeface="Calibri"/>
                <a:cs typeface="Calibri"/>
                <a:sym typeface="Calibri"/>
              </a:rPr>
              <a:t>عوامل إدارية تتعلق بالمنظمة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عدم القدرة على اختيار كوادر تتمتع بالكفاءة مما ينتج عنه ضعف بإدارة الأنشطة والبرامج</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latin typeface="Calibri"/>
                <a:ea typeface="Calibri"/>
                <a:cs typeface="Calibri"/>
                <a:sym typeface="Calibri"/>
              </a:rPr>
              <a:t>الحاجة لبناء قدرات لكوادر المنظمة</a:t>
            </a:r>
            <a:endParaRPr sz="2000">
              <a:latin typeface="Calibri"/>
              <a:ea typeface="Calibri"/>
              <a:cs typeface="Calibri"/>
              <a:sym typeface="Calibri"/>
            </a:endParaRPr>
          </a:p>
          <a:p>
            <a:pPr indent="-285750" lvl="1" marL="742950" marR="0" rtl="1" algn="r">
              <a:lnSpc>
                <a:spcPct val="107000"/>
              </a:lnSpc>
              <a:spcBef>
                <a:spcPts val="800"/>
              </a:spcBef>
              <a:spcAft>
                <a:spcPts val="0"/>
              </a:spcAft>
              <a:buSzPts val="2000"/>
              <a:buFont typeface="Courier New"/>
              <a:buChar char="o"/>
            </a:pPr>
            <a:r>
              <a:rPr lang="ar-SA" sz="2000"/>
              <a:t>عدم وجود هياكل إدارية واضحة داخل المنظمة وعدم اتساق القرارات ضمنها مما يؤدي لفقدان الثقة</a:t>
            </a:r>
            <a:endParaRPr sz="2000"/>
          </a:p>
          <a:p>
            <a:pPr indent="-228600" lvl="0" marL="342900" rtl="0" algn="l">
              <a:spcBef>
                <a:spcPts val="18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FF0000"/>
              </a:buClr>
              <a:buSzPts val="3600"/>
              <a:buFont typeface="Calibri"/>
              <a:buNone/>
            </a:pPr>
            <a:r>
              <a:rPr b="1" lang="ar-SA">
                <a:solidFill>
                  <a:srgbClr val="FF0000"/>
                </a:solidFill>
                <a:latin typeface="Calibri"/>
                <a:ea typeface="Calibri"/>
                <a:cs typeface="Calibri"/>
                <a:sym typeface="Calibri"/>
              </a:rPr>
              <a:t>مرحلة التخطيط:</a:t>
            </a:r>
            <a:br>
              <a:rPr lang="ar-SA">
                <a:latin typeface="Calibri"/>
                <a:ea typeface="Calibri"/>
                <a:cs typeface="Calibri"/>
                <a:sym typeface="Calibri"/>
              </a:rPr>
            </a:br>
            <a:endParaRPr/>
          </a:p>
        </p:txBody>
      </p:sp>
      <p:sp>
        <p:nvSpPr>
          <p:cNvPr id="313" name="Google Shape;313;p3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228600" lvl="0" marL="228600" marR="0" rtl="1" algn="r">
              <a:lnSpc>
                <a:spcPct val="107000"/>
              </a:lnSpc>
              <a:spcBef>
                <a:spcPts val="0"/>
              </a:spcBef>
              <a:spcAft>
                <a:spcPts val="0"/>
              </a:spcAft>
              <a:buSzPts val="2800"/>
              <a:buChar char="🠶"/>
            </a:pPr>
            <a:r>
              <a:rPr lang="ar-SA" sz="2800" u="sng">
                <a:latin typeface="Calibri"/>
                <a:ea typeface="Calibri"/>
                <a:cs typeface="Calibri"/>
                <a:sym typeface="Calibri"/>
              </a:rPr>
              <a:t>يتم خلال هذه المرحلة: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Calibri"/>
              <a:buChar char="-"/>
            </a:pPr>
            <a:r>
              <a:rPr lang="ar-SA" sz="2800">
                <a:latin typeface="Calibri"/>
                <a:ea typeface="Calibri"/>
                <a:cs typeface="Calibri"/>
                <a:sym typeface="Calibri"/>
              </a:rPr>
              <a:t>حوكمة النشاط أو المشروع</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Calibri"/>
              <a:buChar char="-"/>
            </a:pPr>
            <a:r>
              <a:rPr lang="ar-SA" sz="2800">
                <a:latin typeface="Calibri"/>
                <a:ea typeface="Calibri"/>
                <a:cs typeface="Calibri"/>
                <a:sym typeface="Calibri"/>
              </a:rPr>
              <a:t>كتابة الأدوار والمسؤوليات لفريق العمل</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Calibri"/>
              <a:buChar char="-"/>
            </a:pPr>
            <a:r>
              <a:rPr lang="ar-SA" sz="2800">
                <a:latin typeface="Calibri"/>
                <a:ea typeface="Calibri"/>
                <a:cs typeface="Calibri"/>
                <a:sym typeface="Calibri"/>
              </a:rPr>
              <a:t>جدولة الأنشطة وخطة العمل الزمنية</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Calibri"/>
              <a:buChar char="-"/>
            </a:pPr>
            <a:r>
              <a:rPr lang="ar-SA" sz="2800">
                <a:latin typeface="Calibri"/>
                <a:ea typeface="Calibri"/>
                <a:cs typeface="Calibri"/>
                <a:sym typeface="Calibri"/>
              </a:rPr>
              <a:t>وضع ميزانية المشروع</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Calibri"/>
              <a:buChar char="-"/>
            </a:pPr>
            <a:r>
              <a:rPr lang="ar-SA" sz="2800">
                <a:latin typeface="Calibri"/>
                <a:ea typeface="Calibri"/>
                <a:cs typeface="Calibri"/>
                <a:sym typeface="Calibri"/>
              </a:rPr>
              <a:t>تخطيط المراقبة والتقييم والمساءلة والتعلم</a:t>
            </a:r>
            <a:endParaRPr/>
          </a:p>
          <a:p>
            <a:pPr indent="0" lvl="0" marL="0" rtl="1" algn="r">
              <a:spcBef>
                <a:spcPts val="1800"/>
              </a:spcBef>
              <a:spcAft>
                <a:spcPts val="0"/>
              </a:spcAft>
              <a:buSzPts val="2800"/>
              <a:buNone/>
            </a:pPr>
            <a:r>
              <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3"/>
          <p:cNvSpPr txBox="1"/>
          <p:nvPr>
            <p:ph idx="1" type="body"/>
          </p:nvPr>
        </p:nvSpPr>
        <p:spPr>
          <a:xfrm>
            <a:off x="946484" y="882316"/>
            <a:ext cx="10558128" cy="5028906"/>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SzPts val="2400"/>
              <a:buChar char="🠶"/>
            </a:pPr>
            <a:r>
              <a:rPr b="1" lang="ar-SA" sz="2400">
                <a:latin typeface="Calibri"/>
                <a:ea typeface="Calibri"/>
                <a:cs typeface="Calibri"/>
                <a:sym typeface="Calibri"/>
              </a:rPr>
              <a:t>جدولة الأنشطة وخطة العمل الزمنية:</a:t>
            </a:r>
            <a:endParaRPr sz="2400">
              <a:latin typeface="Calibri"/>
              <a:ea typeface="Calibri"/>
              <a:cs typeface="Calibri"/>
              <a:sym typeface="Calibri"/>
            </a:endParaRPr>
          </a:p>
          <a:p>
            <a:pPr indent="-342900" lvl="0" marL="457200" marR="0" rtl="1" algn="r">
              <a:lnSpc>
                <a:spcPct val="107000"/>
              </a:lnSpc>
              <a:spcBef>
                <a:spcPts val="800"/>
              </a:spcBef>
              <a:spcAft>
                <a:spcPts val="0"/>
              </a:spcAft>
              <a:buSzPts val="2400"/>
              <a:buChar char="🠶"/>
            </a:pPr>
            <a:r>
              <a:rPr lang="ar-SA" sz="2400">
                <a:solidFill>
                  <a:srgbClr val="000000"/>
                </a:solidFill>
                <a:latin typeface="Calibri"/>
                <a:ea typeface="Calibri"/>
                <a:cs typeface="Calibri"/>
                <a:sym typeface="Calibri"/>
              </a:rPr>
              <a:t>وهي عملية تحويل خطة المشروع إلى جدول زمني لتشغيل المشروع ابتداء من لحظة مباشرة العمل في المشروع مروراً بجميع الأنشطة المتتابعة والمتداخلة والأحداث والمحطات الرئيسية ووصوله إلى لحظة انتهاء العمل في المشروع، وتحديد الوقت اللازم لتنفيذ المشروع من لحظة البدء حتى لحظة الانتهاء</a:t>
            </a:r>
            <a:r>
              <a:rPr lang="ar-SA"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114300" marR="0" rtl="1" algn="r">
              <a:lnSpc>
                <a:spcPct val="107000"/>
              </a:lnSpc>
              <a:spcBef>
                <a:spcPts val="800"/>
              </a:spcBef>
              <a:spcAft>
                <a:spcPts val="0"/>
              </a:spcAft>
              <a:buSzPts val="2400"/>
              <a:buNone/>
            </a:pPr>
            <a:r>
              <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مراحل جدولة المشروع:</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مرحلة التخطيط</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مرحلة جدولة الأنشطة </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مرحلة الرقابة</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إدارة التغيير</a:t>
            </a:r>
            <a:endParaRPr sz="2400">
              <a:latin typeface="Calibri"/>
              <a:ea typeface="Calibri"/>
              <a:cs typeface="Calibri"/>
              <a:sym typeface="Calibri"/>
            </a:endParaRPr>
          </a:p>
          <a:p>
            <a:pPr indent="-190500" lvl="0" marL="342900" rtl="0" algn="l">
              <a:spcBef>
                <a:spcPts val="1800"/>
              </a:spcBef>
              <a:spcAft>
                <a:spcPts val="0"/>
              </a:spcAft>
              <a:buSzPts val="24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1" marL="457200" marR="0" rtl="1" algn="r">
              <a:lnSpc>
                <a:spcPct val="107000"/>
              </a:lnSpc>
              <a:spcBef>
                <a:spcPts val="0"/>
              </a:spcBef>
              <a:spcAft>
                <a:spcPts val="0"/>
              </a:spcAft>
              <a:buSzPts val="4000"/>
              <a:buNone/>
            </a:pPr>
            <a:r>
              <a:rPr b="1" lang="ar-SA" sz="4000">
                <a:latin typeface="Calibri"/>
                <a:ea typeface="Calibri"/>
                <a:cs typeface="Calibri"/>
                <a:sym typeface="Calibri"/>
              </a:rPr>
              <a:t>إدارة المشروع:</a:t>
            </a:r>
            <a:endParaRPr sz="4000">
              <a:latin typeface="Calibri"/>
              <a:ea typeface="Calibri"/>
              <a:cs typeface="Calibri"/>
              <a:sym typeface="Calibri"/>
            </a:endParaRPr>
          </a:p>
          <a:p>
            <a:pPr indent="-342900" lvl="0" marL="342900" marR="0" rtl="1" algn="r">
              <a:lnSpc>
                <a:spcPct val="107000"/>
              </a:lnSpc>
              <a:spcBef>
                <a:spcPts val="0"/>
              </a:spcBef>
              <a:spcAft>
                <a:spcPts val="0"/>
              </a:spcAft>
              <a:buSzPts val="4000"/>
              <a:buFont typeface="Arial"/>
              <a:buChar char="-"/>
            </a:pPr>
            <a:r>
              <a:rPr lang="ar-SA" sz="4000">
                <a:latin typeface="Arial"/>
                <a:ea typeface="Arial"/>
                <a:cs typeface="Arial"/>
                <a:sym typeface="Arial"/>
              </a:rPr>
              <a:t>تطبيق المعرفة والمهارات والأدوات على أنشطة المشروع لتلبية متطلبات المشروع وتحقيق نتائجه المرجوة.</a:t>
            </a:r>
            <a:endParaRPr sz="4000">
              <a:latin typeface="Arial"/>
              <a:ea typeface="Arial"/>
              <a:cs typeface="Arial"/>
              <a:sym typeface="Arial"/>
            </a:endParaRPr>
          </a:p>
          <a:p>
            <a:pPr indent="-88900" lvl="0" marL="342900" rtl="0" algn="l">
              <a:spcBef>
                <a:spcPts val="1800"/>
              </a:spcBef>
              <a:spcAft>
                <a:spcPts val="0"/>
              </a:spcAft>
              <a:buSzPts val="4000"/>
              <a:buNone/>
            </a:pPr>
            <a:r>
              <a:t/>
            </a:r>
            <a:endParaRPr sz="4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idx="1" type="body"/>
          </p:nvPr>
        </p:nvSpPr>
        <p:spPr>
          <a:xfrm>
            <a:off x="2589212" y="1219200"/>
            <a:ext cx="8915400" cy="4692022"/>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107000"/>
              </a:lnSpc>
              <a:spcBef>
                <a:spcPts val="0"/>
              </a:spcBef>
              <a:spcAft>
                <a:spcPts val="0"/>
              </a:spcAft>
              <a:buSzPts val="2800"/>
              <a:buFont typeface="Noto Sans Symbols"/>
              <a:buChar char="❖"/>
            </a:pPr>
            <a:r>
              <a:rPr b="1" lang="ar-SA" sz="2800">
                <a:latin typeface="Calibri"/>
                <a:ea typeface="Calibri"/>
                <a:cs typeface="Calibri"/>
                <a:sym typeface="Calibri"/>
              </a:rPr>
              <a:t>إدارة التغيير: </a:t>
            </a:r>
            <a:endParaRPr sz="2800">
              <a:latin typeface="Calibri"/>
              <a:ea typeface="Calibri"/>
              <a:cs typeface="Calibri"/>
              <a:sym typeface="Calibri"/>
            </a:endParaRPr>
          </a:p>
          <a:p>
            <a:pPr indent="-342900" lvl="0" marL="457200" marR="0" rtl="1" algn="r">
              <a:lnSpc>
                <a:spcPct val="107000"/>
              </a:lnSpc>
              <a:spcBef>
                <a:spcPts val="800"/>
              </a:spcBef>
              <a:spcAft>
                <a:spcPts val="0"/>
              </a:spcAft>
              <a:buSzPts val="2800"/>
              <a:buChar char="🠶"/>
            </a:pPr>
            <a:r>
              <a:rPr lang="ar-SA" sz="2800">
                <a:solidFill>
                  <a:srgbClr val="202122"/>
                </a:solidFill>
                <a:latin typeface="Calibri"/>
                <a:ea typeface="Calibri"/>
                <a:cs typeface="Calibri"/>
                <a:sym typeface="Calibri"/>
              </a:rPr>
              <a:t>وهي عملية معالجة التغييرات التي قد تحدث خلال عملية المشروع وكيفية موافقة الأطراف المعنية على هذه التغييرات</a:t>
            </a:r>
            <a:endParaRPr sz="2800">
              <a:latin typeface="Calibri"/>
              <a:ea typeface="Calibri"/>
              <a:cs typeface="Calibri"/>
              <a:sym typeface="Calibri"/>
            </a:endParaRPr>
          </a:p>
          <a:p>
            <a:pPr indent="-342900" lvl="0" marL="457200" marR="0" rtl="1" algn="r">
              <a:lnSpc>
                <a:spcPct val="107000"/>
              </a:lnSpc>
              <a:spcBef>
                <a:spcPts val="800"/>
              </a:spcBef>
              <a:spcAft>
                <a:spcPts val="0"/>
              </a:spcAft>
              <a:buSzPts val="2800"/>
              <a:buChar char="🠶"/>
            </a:pPr>
            <a:r>
              <a:rPr lang="ar-SA" sz="2800">
                <a:solidFill>
                  <a:srgbClr val="202122"/>
                </a:solidFill>
                <a:latin typeface="Calibri"/>
                <a:ea typeface="Calibri"/>
                <a:cs typeface="Calibri"/>
                <a:sym typeface="Calibri"/>
              </a:rPr>
              <a:t>و قد تكون مسببات التغيير داخلية أو خارجية. من الممكن القول أن المشروع الجيد هو مشروع لا يخضع خلال حياته لأي تغييرات لأسباب داخلية أو لأسباب خارجية قد تكون متوقعة الحدوث.</a:t>
            </a:r>
            <a:endParaRPr sz="2800">
              <a:latin typeface="Calibri"/>
              <a:ea typeface="Calibri"/>
              <a:cs typeface="Calibri"/>
              <a:sym typeface="Calibri"/>
            </a:endParaRPr>
          </a:p>
          <a:p>
            <a:pPr indent="-165100" lvl="0" marL="342900" rtl="0" algn="l">
              <a:spcBef>
                <a:spcPts val="1800"/>
              </a:spcBef>
              <a:spcAft>
                <a:spcPts val="0"/>
              </a:spcAft>
              <a:buSzPts val="2800"/>
              <a:buNone/>
            </a:pPr>
            <a:r>
              <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5"/>
          <p:cNvPicPr preferRelativeResize="0"/>
          <p:nvPr/>
        </p:nvPicPr>
        <p:blipFill rotWithShape="1">
          <a:blip r:embed="rId3">
            <a:alphaModFix/>
          </a:blip>
          <a:srcRect b="0" l="0" r="0" t="0"/>
          <a:stretch/>
        </p:blipFill>
        <p:spPr>
          <a:xfrm>
            <a:off x="2288915" y="224590"/>
            <a:ext cx="9502032" cy="654328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rgbClr val="FF0000"/>
              </a:buClr>
              <a:buSzPts val="4000"/>
              <a:buFont typeface="Calibri"/>
              <a:buNone/>
            </a:pPr>
            <a:r>
              <a:rPr b="1" lang="ar-SA" sz="4000">
                <a:solidFill>
                  <a:srgbClr val="FF0000"/>
                </a:solidFill>
                <a:latin typeface="Calibri"/>
                <a:ea typeface="Calibri"/>
                <a:cs typeface="Calibri"/>
                <a:sym typeface="Calibri"/>
              </a:rPr>
              <a:t>مرحلة التنفيذ:</a:t>
            </a:r>
            <a:br>
              <a:rPr lang="ar-SA" sz="4000">
                <a:latin typeface="Calibri"/>
                <a:ea typeface="Calibri"/>
                <a:cs typeface="Calibri"/>
                <a:sym typeface="Calibri"/>
              </a:rPr>
            </a:br>
            <a:endParaRPr sz="4000"/>
          </a:p>
        </p:txBody>
      </p:sp>
      <p:sp>
        <p:nvSpPr>
          <p:cNvPr id="334" name="Google Shape;334;p3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SzPts val="2400"/>
              <a:buChar char="🠶"/>
            </a:pPr>
            <a:r>
              <a:rPr b="1" lang="ar-SA" sz="2400">
                <a:latin typeface="Calibri"/>
                <a:ea typeface="Calibri"/>
                <a:cs typeface="Calibri"/>
                <a:sym typeface="Calibri"/>
              </a:rPr>
              <a:t>العمليات: وهي الأنشطة المنفذة داخل المشروع بشكل روتيني دائم وبشكل مُعتاد ومستمر</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Noto Sans Symbols"/>
              <a:buChar char="❖"/>
            </a:pPr>
            <a:r>
              <a:rPr b="1" lang="ar-SA" sz="2400">
                <a:latin typeface="Calibri"/>
                <a:ea typeface="Calibri"/>
                <a:cs typeface="Calibri"/>
                <a:sym typeface="Calibri"/>
              </a:rPr>
              <a:t>الفرق بين العمليات والمشروع: </a:t>
            </a:r>
            <a:endParaRPr sz="2400">
              <a:latin typeface="Calibri"/>
              <a:ea typeface="Calibri"/>
              <a:cs typeface="Calibri"/>
              <a:sym typeface="Calibri"/>
            </a:endParaRPr>
          </a:p>
          <a:p>
            <a:pPr indent="-190500" lvl="0" marL="342900" rtl="0" algn="l">
              <a:spcBef>
                <a:spcPts val="1800"/>
              </a:spcBef>
              <a:spcAft>
                <a:spcPts val="0"/>
              </a:spcAft>
              <a:buSzPts val="2400"/>
              <a:buNone/>
            </a:pPr>
            <a:r>
              <a:t/>
            </a:r>
            <a:endParaRPr sz="2400"/>
          </a:p>
        </p:txBody>
      </p:sp>
      <p:graphicFrame>
        <p:nvGraphicFramePr>
          <p:cNvPr id="335" name="Google Shape;335;p39"/>
          <p:cNvGraphicFramePr/>
          <p:nvPr/>
        </p:nvGraphicFramePr>
        <p:xfrm>
          <a:off x="2589212" y="3776311"/>
          <a:ext cx="3000000" cy="3000000"/>
        </p:xfrm>
        <a:graphic>
          <a:graphicData uri="http://schemas.openxmlformats.org/drawingml/2006/table">
            <a:tbl>
              <a:tblPr bandRow="1" firstCol="1" firstRow="1">
                <a:noFill/>
                <a:tableStyleId>{468E8B73-11DA-44FD-801D-A424DB9A91BE}</a:tableStyleId>
              </a:tblPr>
              <a:tblGrid>
                <a:gridCol w="4355425"/>
                <a:gridCol w="4355425"/>
              </a:tblGrid>
              <a:tr h="421500">
                <a:tc>
                  <a:txBody>
                    <a:bodyPr/>
                    <a:lstStyle/>
                    <a:p>
                      <a:pPr indent="0" lvl="0" marL="0" marR="0" rtl="1" algn="ctr">
                        <a:lnSpc>
                          <a:spcPct val="107000"/>
                        </a:lnSpc>
                        <a:spcBef>
                          <a:spcPts val="0"/>
                        </a:spcBef>
                        <a:spcAft>
                          <a:spcPts val="0"/>
                        </a:spcAft>
                        <a:buNone/>
                      </a:pPr>
                      <a:r>
                        <a:rPr b="1" lang="ar-SA" sz="1200" u="none" cap="none" strike="noStrike"/>
                        <a:t>المشاريع</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200" u="none" cap="none" strike="noStrike"/>
                        <a:t>العمليات</a:t>
                      </a:r>
                      <a:endParaRPr b="1" sz="1100" u="none" cap="none" strike="noStrike">
                        <a:latin typeface="Calibri"/>
                        <a:ea typeface="Calibri"/>
                        <a:cs typeface="Calibri"/>
                        <a:sym typeface="Calibri"/>
                      </a:endParaRPr>
                    </a:p>
                  </a:txBody>
                  <a:tcPr marT="0" marB="0" marR="68575" marL="68575"/>
                </a:tc>
              </a:tr>
              <a:tr h="386375">
                <a:tc>
                  <a:txBody>
                    <a:bodyPr/>
                    <a:lstStyle/>
                    <a:p>
                      <a:pPr indent="0" lvl="0" marL="0" marR="0" rtl="1" algn="ctr">
                        <a:lnSpc>
                          <a:spcPct val="107000"/>
                        </a:lnSpc>
                        <a:spcBef>
                          <a:spcPts val="0"/>
                        </a:spcBef>
                        <a:spcAft>
                          <a:spcPts val="0"/>
                        </a:spcAft>
                        <a:buNone/>
                      </a:pPr>
                      <a:r>
                        <a:rPr b="1" lang="ar-SA" sz="1100" u="none" cap="none" strike="noStrike"/>
                        <a:t>وثيقة وأهداف متطورة دائما</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100" u="none" cap="none" strike="noStrike"/>
                        <a:t>وثيقة وأهداف شبه دائمة</a:t>
                      </a:r>
                      <a:endParaRPr b="1" sz="1100" u="none" cap="none" strike="noStrike">
                        <a:latin typeface="Calibri"/>
                        <a:ea typeface="Calibri"/>
                        <a:cs typeface="Calibri"/>
                        <a:sym typeface="Calibri"/>
                      </a:endParaRPr>
                    </a:p>
                  </a:txBody>
                  <a:tcPr marT="0" marB="0" marR="68575" marL="68575"/>
                </a:tc>
              </a:tr>
              <a:tr h="386375">
                <a:tc>
                  <a:txBody>
                    <a:bodyPr/>
                    <a:lstStyle/>
                    <a:p>
                      <a:pPr indent="0" lvl="0" marL="0" marR="0" rtl="1" algn="ctr">
                        <a:lnSpc>
                          <a:spcPct val="107000"/>
                        </a:lnSpc>
                        <a:spcBef>
                          <a:spcPts val="0"/>
                        </a:spcBef>
                        <a:spcAft>
                          <a:spcPts val="0"/>
                        </a:spcAft>
                        <a:buNone/>
                      </a:pPr>
                      <a:r>
                        <a:rPr b="1" lang="ar-SA" sz="1100" u="none" cap="none" strike="noStrike"/>
                        <a:t>محفّز للتغيير</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100" u="none" cap="none" strike="noStrike"/>
                        <a:t>محافظ على الحالة</a:t>
                      </a:r>
                      <a:endParaRPr b="1" sz="1100" u="none" cap="none" strike="noStrike">
                        <a:latin typeface="Calibri"/>
                        <a:ea typeface="Calibri"/>
                        <a:cs typeface="Calibri"/>
                        <a:sym typeface="Calibri"/>
                      </a:endParaRPr>
                    </a:p>
                  </a:txBody>
                  <a:tcPr marT="0" marB="0" marR="68575" marL="68575"/>
                </a:tc>
              </a:tr>
              <a:tr h="386375">
                <a:tc>
                  <a:txBody>
                    <a:bodyPr/>
                    <a:lstStyle/>
                    <a:p>
                      <a:pPr indent="0" lvl="0" marL="0" marR="0" rtl="1" algn="ctr">
                        <a:lnSpc>
                          <a:spcPct val="107000"/>
                        </a:lnSpc>
                        <a:spcBef>
                          <a:spcPts val="0"/>
                        </a:spcBef>
                        <a:spcAft>
                          <a:spcPts val="0"/>
                        </a:spcAft>
                        <a:buNone/>
                      </a:pPr>
                      <a:r>
                        <a:rPr b="1" lang="ar-SA" sz="1100" u="none" cap="none" strike="noStrike"/>
                        <a:t>منتج أو خدمة فريدة</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100" u="none" cap="none" strike="noStrike"/>
                        <a:t>منتج أو خدمة ثابتة ومتكررة</a:t>
                      </a:r>
                      <a:endParaRPr b="1" sz="1100" u="none" cap="none" strike="noStrike">
                        <a:latin typeface="Calibri"/>
                        <a:ea typeface="Calibri"/>
                        <a:cs typeface="Calibri"/>
                        <a:sym typeface="Calibri"/>
                      </a:endParaRPr>
                    </a:p>
                  </a:txBody>
                  <a:tcPr marT="0" marB="0" marR="68575" marL="68575"/>
                </a:tc>
              </a:tr>
              <a:tr h="386375">
                <a:tc>
                  <a:txBody>
                    <a:bodyPr/>
                    <a:lstStyle/>
                    <a:p>
                      <a:pPr indent="0" lvl="0" marL="0" marR="0" rtl="1" algn="ctr">
                        <a:lnSpc>
                          <a:spcPct val="107000"/>
                        </a:lnSpc>
                        <a:spcBef>
                          <a:spcPts val="0"/>
                        </a:spcBef>
                        <a:spcAft>
                          <a:spcPts val="0"/>
                        </a:spcAft>
                        <a:buNone/>
                      </a:pPr>
                      <a:r>
                        <a:rPr b="1" lang="ar-SA" sz="1100" u="none" cap="none" strike="noStrike"/>
                        <a:t>زمنيا له بداية وله نهاية</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100" u="none" cap="none" strike="noStrike"/>
                        <a:t>مستمرة</a:t>
                      </a:r>
                      <a:endParaRPr b="1" sz="1100" u="none" cap="none" strike="noStrike">
                        <a:latin typeface="Calibri"/>
                        <a:ea typeface="Calibri"/>
                        <a:cs typeface="Calibri"/>
                        <a:sym typeface="Calibri"/>
                      </a:endParaRPr>
                    </a:p>
                  </a:txBody>
                  <a:tcPr marT="0" marB="0" marR="68575" marL="68575"/>
                </a:tc>
              </a:tr>
              <a:tr h="386375">
                <a:tc>
                  <a:txBody>
                    <a:bodyPr/>
                    <a:lstStyle/>
                    <a:p>
                      <a:pPr indent="0" lvl="0" marL="0" marR="0" rtl="1" algn="ctr">
                        <a:lnSpc>
                          <a:spcPct val="107000"/>
                        </a:lnSpc>
                        <a:spcBef>
                          <a:spcPts val="0"/>
                        </a:spcBef>
                        <a:spcAft>
                          <a:spcPts val="0"/>
                        </a:spcAft>
                        <a:buNone/>
                      </a:pPr>
                      <a:r>
                        <a:rPr b="1" lang="ar-SA" sz="1100" u="none" cap="none" strike="noStrike"/>
                        <a:t>تهدف إلى أهجاف معينة وانهاء المشروع</a:t>
                      </a:r>
                      <a:endParaRPr b="1" sz="1100" u="none" cap="none" strike="noStrike">
                        <a:latin typeface="Calibri"/>
                        <a:ea typeface="Calibri"/>
                        <a:cs typeface="Calibri"/>
                        <a:sym typeface="Calibri"/>
                      </a:endParaRPr>
                    </a:p>
                  </a:txBody>
                  <a:tcPr marT="0" marB="0" marR="68575" marL="68575"/>
                </a:tc>
                <a:tc>
                  <a:txBody>
                    <a:bodyPr/>
                    <a:lstStyle/>
                    <a:p>
                      <a:pPr indent="0" lvl="0" marL="0" marR="0" rtl="1" algn="ctr">
                        <a:lnSpc>
                          <a:spcPct val="107000"/>
                        </a:lnSpc>
                        <a:spcBef>
                          <a:spcPts val="0"/>
                        </a:spcBef>
                        <a:spcAft>
                          <a:spcPts val="0"/>
                        </a:spcAft>
                        <a:buNone/>
                      </a:pPr>
                      <a:r>
                        <a:rPr b="1" lang="ar-SA" sz="1100" u="none" cap="none" strike="noStrike"/>
                        <a:t>تهدف إلى تأمين استمراية العمل</a:t>
                      </a:r>
                      <a:endParaRPr b="1"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262626"/>
              </a:buClr>
              <a:buSzPts val="3600"/>
              <a:buFont typeface="Calibri"/>
              <a:buNone/>
            </a:pPr>
            <a:r>
              <a:rPr lang="ar-SA">
                <a:latin typeface="Calibri"/>
                <a:ea typeface="Calibri"/>
                <a:cs typeface="Calibri"/>
                <a:sym typeface="Calibri"/>
              </a:rPr>
              <a:t>نشاط عن المشاريع والعمليات</a:t>
            </a:r>
            <a:endParaRPr/>
          </a:p>
        </p:txBody>
      </p:sp>
      <p:graphicFrame>
        <p:nvGraphicFramePr>
          <p:cNvPr id="341" name="Google Shape;341;p40"/>
          <p:cNvGraphicFramePr/>
          <p:nvPr/>
        </p:nvGraphicFramePr>
        <p:xfrm>
          <a:off x="2592925" y="1491916"/>
          <a:ext cx="3000000" cy="3000000"/>
        </p:xfrm>
        <a:graphic>
          <a:graphicData uri="http://schemas.openxmlformats.org/drawingml/2006/table">
            <a:tbl>
              <a:tblPr bandRow="1" firstCol="1" firstRow="1">
                <a:noFill/>
                <a:tableStyleId>{468E8B73-11DA-44FD-801D-A424DB9A91BE}</a:tableStyleId>
              </a:tblPr>
              <a:tblGrid>
                <a:gridCol w="4455850"/>
                <a:gridCol w="4455850"/>
              </a:tblGrid>
              <a:tr h="584525">
                <a:tc>
                  <a:txBody>
                    <a:bodyPr/>
                    <a:lstStyle/>
                    <a:p>
                      <a:pPr indent="0" lvl="0" marL="0" marR="0" rtl="1" algn="r">
                        <a:lnSpc>
                          <a:spcPct val="107000"/>
                        </a:lnSpc>
                        <a:spcBef>
                          <a:spcPts val="0"/>
                        </a:spcBef>
                        <a:spcAft>
                          <a:spcPts val="0"/>
                        </a:spcAft>
                        <a:buNone/>
                      </a:pPr>
                      <a:r>
                        <a:rPr lang="ar-SA" sz="1100" u="none" cap="none" strike="noStrike"/>
                        <a:t>الوصف</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مشروع أم عمليات</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التنظيف السنوي للمطبخ</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عملية </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حفلة الزواج</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مشروع</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الحياة الزوجية</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عملية</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افتتاح فرع جديد لمطعم</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مشروع</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طلب الشراء في المشروع</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عملية</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عقود التوظيف </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a:t>
                      </a:r>
                      <a:endParaRPr sz="1100" u="none" cap="none" strike="noStrike">
                        <a:latin typeface="Calibri"/>
                        <a:ea typeface="Calibri"/>
                        <a:cs typeface="Calibri"/>
                        <a:sym typeface="Calibri"/>
                      </a:endParaRPr>
                    </a:p>
                  </a:txBody>
                  <a:tcPr marT="0" marB="0" marR="68575" marL="68575"/>
                </a:tc>
              </a:tr>
              <a:tr h="584525">
                <a:tc>
                  <a:txBody>
                    <a:bodyPr/>
                    <a:lstStyle/>
                    <a:p>
                      <a:pPr indent="0" lvl="0" marL="0" marR="0" rtl="1" algn="r">
                        <a:lnSpc>
                          <a:spcPct val="107000"/>
                        </a:lnSpc>
                        <a:spcBef>
                          <a:spcPts val="0"/>
                        </a:spcBef>
                        <a:spcAft>
                          <a:spcPts val="0"/>
                        </a:spcAft>
                        <a:buNone/>
                      </a:pPr>
                      <a:r>
                        <a:rPr lang="ar-SA" sz="1100" u="none" cap="none" strike="noStrike"/>
                        <a:t>صيانة السيارة</a:t>
                      </a:r>
                      <a:endParaRPr sz="1100" u="none" cap="none" strike="noStrike">
                        <a:latin typeface="Calibri"/>
                        <a:ea typeface="Calibri"/>
                        <a:cs typeface="Calibri"/>
                        <a:sym typeface="Calibri"/>
                      </a:endParaRPr>
                    </a:p>
                  </a:txBody>
                  <a:tcPr marT="0" marB="0" marR="68575" marL="68575"/>
                </a:tc>
                <a:tc>
                  <a:txBody>
                    <a:bodyPr/>
                    <a:lstStyle/>
                    <a:p>
                      <a:pPr indent="0" lvl="0" marL="0" marR="0" rtl="1" algn="r">
                        <a:lnSpc>
                          <a:spcPct val="107000"/>
                        </a:lnSpc>
                        <a:spcBef>
                          <a:spcPts val="0"/>
                        </a:spcBef>
                        <a:spcAft>
                          <a:spcPts val="0"/>
                        </a:spcAft>
                        <a:buNone/>
                      </a:pPr>
                      <a:r>
                        <a:rPr lang="ar-SA" sz="1100" u="none" cap="none" strike="noStrike"/>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1"/>
          <p:cNvSpPr txBox="1"/>
          <p:nvPr>
            <p:ph idx="1" type="body"/>
          </p:nvPr>
        </p:nvSpPr>
        <p:spPr>
          <a:xfrm>
            <a:off x="2589212" y="1042737"/>
            <a:ext cx="8915400" cy="4868485"/>
          </a:xfrm>
          <a:prstGeom prst="rect">
            <a:avLst/>
          </a:prstGeom>
          <a:noFill/>
          <a:ln>
            <a:noFill/>
          </a:ln>
        </p:spPr>
        <p:txBody>
          <a:bodyPr anchorCtr="0" anchor="t" bIns="45700" lIns="91425" spcFirstLastPara="1" rIns="91425" wrap="square" tIns="45700">
            <a:noAutofit/>
          </a:bodyPr>
          <a:lstStyle/>
          <a:p>
            <a:pPr indent="0" lvl="0" marL="0" marR="0" rtl="1" algn="r">
              <a:lnSpc>
                <a:spcPct val="107000"/>
              </a:lnSpc>
              <a:spcBef>
                <a:spcPts val="0"/>
              </a:spcBef>
              <a:spcAft>
                <a:spcPts val="0"/>
              </a:spcAft>
              <a:buSzPts val="3200"/>
              <a:buChar char="🠶"/>
            </a:pPr>
            <a:r>
              <a:rPr b="1" lang="ar-SA" sz="3200">
                <a:latin typeface="Calibri"/>
                <a:ea typeface="Calibri"/>
                <a:cs typeface="Calibri"/>
                <a:sym typeface="Calibri"/>
              </a:rPr>
              <a:t>أنواع إدارة العمليات:</a:t>
            </a:r>
            <a:endParaRPr sz="3200">
              <a:latin typeface="Calibri"/>
              <a:ea typeface="Calibri"/>
              <a:cs typeface="Calibri"/>
              <a:sym typeface="Calibri"/>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الزمن</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التكلفة</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المشتريات</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الجودة</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الموارد البشرية</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أصحاب المصحلة</a:t>
            </a:r>
            <a:endParaRPr sz="3200">
              <a:latin typeface="Arial"/>
              <a:ea typeface="Arial"/>
              <a:cs typeface="Arial"/>
              <a:sym typeface="Arial"/>
            </a:endParaRPr>
          </a:p>
          <a:p>
            <a:pPr indent="-342900" lvl="0" marL="342900" marR="0" rtl="1" algn="r">
              <a:lnSpc>
                <a:spcPct val="107000"/>
              </a:lnSpc>
              <a:spcBef>
                <a:spcPts val="800"/>
              </a:spcBef>
              <a:spcAft>
                <a:spcPts val="0"/>
              </a:spcAft>
              <a:buSzPts val="3200"/>
              <a:buFont typeface="Arial"/>
              <a:buChar char="-"/>
            </a:pPr>
            <a:r>
              <a:rPr lang="ar-SA" sz="3200">
                <a:latin typeface="Arial"/>
                <a:ea typeface="Arial"/>
                <a:cs typeface="Arial"/>
                <a:sym typeface="Arial"/>
              </a:rPr>
              <a:t>إدارة التكامل</a:t>
            </a:r>
            <a:endParaRPr sz="3200">
              <a:latin typeface="Arial"/>
              <a:ea typeface="Arial"/>
              <a:cs typeface="Arial"/>
              <a:sym typeface="Arial"/>
            </a:endParaRPr>
          </a:p>
          <a:p>
            <a:pPr indent="-139700" lvl="0" marL="342900" rtl="0" algn="l">
              <a:spcBef>
                <a:spcPts val="1800"/>
              </a:spcBef>
              <a:spcAft>
                <a:spcPts val="0"/>
              </a:spcAft>
              <a:buSzPts val="3200"/>
              <a:buNone/>
            </a:pPr>
            <a:r>
              <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idx="1" type="body"/>
          </p:nvPr>
        </p:nvSpPr>
        <p:spPr>
          <a:xfrm>
            <a:off x="1459832" y="786063"/>
            <a:ext cx="10044780" cy="5125159"/>
          </a:xfrm>
          <a:prstGeom prst="rect">
            <a:avLst/>
          </a:prstGeom>
          <a:noFill/>
          <a:ln>
            <a:noFill/>
          </a:ln>
        </p:spPr>
        <p:txBody>
          <a:bodyPr anchorCtr="0" anchor="t" bIns="45700" lIns="91425" spcFirstLastPara="1" rIns="91425" wrap="square" tIns="45700">
            <a:noAutofit/>
          </a:bodyPr>
          <a:lstStyle/>
          <a:p>
            <a:pPr indent="0" lvl="0" marL="0" marR="0" rtl="1" algn="r">
              <a:lnSpc>
                <a:spcPct val="107000"/>
              </a:lnSpc>
              <a:spcBef>
                <a:spcPts val="0"/>
              </a:spcBef>
              <a:spcAft>
                <a:spcPts val="0"/>
              </a:spcAft>
              <a:buSzPts val="2000"/>
              <a:buChar char="🠶"/>
            </a:pPr>
            <a:r>
              <a:rPr b="1" lang="ar-SA" sz="2000">
                <a:latin typeface="Calibri"/>
                <a:ea typeface="Calibri"/>
                <a:cs typeface="Calibri"/>
                <a:sym typeface="Calibri"/>
              </a:rPr>
              <a:t>الاجتماعات الدورية: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Calibri"/>
              <a:buChar char="-"/>
            </a:pPr>
            <a:r>
              <a:rPr lang="ar-SA" sz="2000">
                <a:latin typeface="Calibri"/>
                <a:ea typeface="Calibri"/>
                <a:cs typeface="Calibri"/>
                <a:sym typeface="Calibri"/>
              </a:rPr>
              <a:t>إن وجود الاجتماعات في أي مؤسسة يساعد على تبادل الخبرات بين العاملين.</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Calibri"/>
              <a:buChar char="-"/>
            </a:pPr>
            <a:r>
              <a:rPr lang="ar-SA" sz="2000">
                <a:latin typeface="Calibri"/>
                <a:ea typeface="Calibri"/>
                <a:cs typeface="Calibri"/>
                <a:sym typeface="Calibri"/>
              </a:rPr>
              <a:t>من خلال الاجتماعات يتم تقديم أحدث وأضح المعلومات من أو ثق المصادر للمسئولين بصورة خاصة للعاملين عموماً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Calibri"/>
              <a:buChar char="-"/>
            </a:pPr>
            <a:r>
              <a:rPr lang="ar-SA" sz="2000">
                <a:latin typeface="Calibri"/>
                <a:ea typeface="Calibri"/>
                <a:cs typeface="Calibri"/>
                <a:sym typeface="Calibri"/>
              </a:rPr>
              <a:t>تعطى الفرصة للجميع للمشاركة في اتخاذ القرارات وبالتالي الحماس لتنفيذها وتحمل المسئولية في ذلك.</a:t>
            </a:r>
            <a:endParaRPr/>
          </a:p>
          <a:p>
            <a:pPr indent="-215900" lvl="0" marL="342900" marR="0" rtl="1" algn="r">
              <a:lnSpc>
                <a:spcPct val="107000"/>
              </a:lnSpc>
              <a:spcBef>
                <a:spcPts val="800"/>
              </a:spcBef>
              <a:spcAft>
                <a:spcPts val="0"/>
              </a:spcAft>
              <a:buSzPts val="2000"/>
              <a:buFont typeface="Century Gothic"/>
              <a:buNone/>
            </a:pPr>
            <a:r>
              <a:t/>
            </a:r>
            <a:endParaRPr sz="2000">
              <a:latin typeface="Calibri"/>
              <a:ea typeface="Calibri"/>
              <a:cs typeface="Calibri"/>
              <a:sym typeface="Calibri"/>
            </a:endParaRPr>
          </a:p>
          <a:p>
            <a:pPr indent="0" lvl="0" marL="0" rtl="1" algn="r">
              <a:lnSpc>
                <a:spcPct val="107000"/>
              </a:lnSpc>
              <a:spcBef>
                <a:spcPts val="800"/>
              </a:spcBef>
              <a:spcAft>
                <a:spcPts val="0"/>
              </a:spcAft>
              <a:buSzPts val="2000"/>
              <a:buChar char="🠶"/>
            </a:pPr>
            <a:r>
              <a:rPr lang="ar-SA" sz="2000">
                <a:latin typeface="Calibri"/>
                <a:ea typeface="Calibri"/>
                <a:cs typeface="Calibri"/>
                <a:sym typeface="Calibri"/>
              </a:rPr>
              <a:t> </a:t>
            </a:r>
            <a:r>
              <a:rPr b="1" lang="ar-SA" sz="2000">
                <a:latin typeface="Calibri"/>
                <a:ea typeface="Calibri"/>
                <a:cs typeface="Calibri"/>
                <a:sym typeface="Calibri"/>
              </a:rPr>
              <a:t>عناصر الاجتماع الفعال</a:t>
            </a:r>
            <a:r>
              <a:rPr lang="ar-SA" sz="2000">
                <a:latin typeface="Calibri"/>
                <a:ea typeface="Calibri"/>
                <a:cs typeface="Calibri"/>
                <a:sym typeface="Calibri"/>
              </a:rPr>
              <a:t>: </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موعد محدد</a:t>
            </a:r>
            <a:endParaRPr sz="2000">
              <a:latin typeface="Arial"/>
              <a:ea typeface="Arial"/>
              <a:cs typeface="Arial"/>
              <a:sym typeface="Arial"/>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أجندة واضحة</a:t>
            </a:r>
            <a:endParaRPr sz="2000">
              <a:latin typeface="Arial"/>
              <a:ea typeface="Arial"/>
              <a:cs typeface="Arial"/>
              <a:sym typeface="Arial"/>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دعوة الاشخاص المناسبين والمعنيين</a:t>
            </a:r>
            <a:endParaRPr sz="2000">
              <a:latin typeface="Arial"/>
              <a:ea typeface="Arial"/>
              <a:cs typeface="Arial"/>
              <a:sym typeface="Arial"/>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الاستماع لمدخلات جميع الحاضرين دون اقصاء لاي فرد</a:t>
            </a:r>
            <a:endParaRPr sz="2000">
              <a:latin typeface="Arial"/>
              <a:ea typeface="Arial"/>
              <a:cs typeface="Arial"/>
              <a:sym typeface="Arial"/>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كتابة محضر للاجتماع وتوزيعه للحضور لاحقا</a:t>
            </a:r>
            <a:endParaRPr sz="2000">
              <a:latin typeface="Arial"/>
              <a:ea typeface="Arial"/>
              <a:cs typeface="Arial"/>
              <a:sym typeface="Arial"/>
            </a:endParaRPr>
          </a:p>
          <a:p>
            <a:pPr indent="-342900" lvl="0" marL="342900" marR="0" rtl="1" algn="r">
              <a:lnSpc>
                <a:spcPct val="107000"/>
              </a:lnSpc>
              <a:spcBef>
                <a:spcPts val="800"/>
              </a:spcBef>
              <a:spcAft>
                <a:spcPts val="0"/>
              </a:spcAft>
              <a:buSzPts val="2000"/>
              <a:buFont typeface="Arial"/>
              <a:buChar char="-"/>
            </a:pPr>
            <a:r>
              <a:rPr lang="ar-SA" sz="2000">
                <a:latin typeface="Arial"/>
                <a:ea typeface="Arial"/>
                <a:cs typeface="Arial"/>
                <a:sym typeface="Arial"/>
              </a:rPr>
              <a:t>متابعة تنفيذ النقاط المحددة بالمحضر</a:t>
            </a:r>
            <a:endParaRPr sz="2000">
              <a:latin typeface="Arial"/>
              <a:ea typeface="Arial"/>
              <a:cs typeface="Arial"/>
              <a:sym typeface="Arial"/>
            </a:endParaRPr>
          </a:p>
          <a:p>
            <a:pPr indent="-215900" lvl="0" marL="342900" rtl="0" algn="l">
              <a:spcBef>
                <a:spcPts val="1800"/>
              </a:spcBef>
              <a:spcAft>
                <a:spcPts val="0"/>
              </a:spcAft>
              <a:buSzPts val="2000"/>
              <a:buNone/>
            </a:pPr>
            <a:r>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262626"/>
              </a:buClr>
              <a:buSzPts val="3600"/>
              <a:buFont typeface="Arial"/>
              <a:buNone/>
            </a:pPr>
            <a:r>
              <a:rPr b="1" lang="ar-SA">
                <a:latin typeface="Arial"/>
                <a:ea typeface="Arial"/>
                <a:cs typeface="Arial"/>
                <a:sym typeface="Arial"/>
              </a:rPr>
              <a:t>نتائج وخلاصات</a:t>
            </a:r>
            <a:endParaRPr b="1">
              <a:latin typeface="Arial"/>
              <a:ea typeface="Arial"/>
              <a:cs typeface="Arial"/>
              <a:sym typeface="Arial"/>
            </a:endParaRPr>
          </a:p>
        </p:txBody>
      </p:sp>
      <p:sp>
        <p:nvSpPr>
          <p:cNvPr id="357" name="Google Shape;357;p46"/>
          <p:cNvSpPr txBox="1"/>
          <p:nvPr>
            <p:ph idx="1" type="body"/>
          </p:nvPr>
        </p:nvSpPr>
        <p:spPr>
          <a:xfrm>
            <a:off x="2589212" y="1379621"/>
            <a:ext cx="8915400" cy="4854269"/>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2800"/>
              <a:buFont typeface="Arial"/>
              <a:buChar char="-"/>
            </a:pPr>
            <a:r>
              <a:rPr lang="ar-SA" sz="2800">
                <a:latin typeface="Arial"/>
                <a:ea typeface="Arial"/>
                <a:cs typeface="Arial"/>
                <a:sym typeface="Arial"/>
              </a:rPr>
              <a:t>إجراء اجتماعات دورية للفريق مسجلة بمحاضر وأجندة</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توزيع المهام بشكل واضح على افراد الفريق (مكتوب)</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الالتزام بالتقارير الدورية وقرائتها والاطلاع عليها</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التواصل الدائم والفعال (حالة المشروع، سير المشروع، المخاطر، التحديات)</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المراجعة الدورية لمخرجات مرحلة الشروع (السياق، اصحاب المصلحة، تحليل المخاطر.. إلخ)</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أرشفة كافة الملفات والوثائق بشكل واضح وسهل الاستخدام (تطبيق على غوغل درايف)</a:t>
            </a:r>
            <a:endParaRPr sz="2800">
              <a:latin typeface="Arial"/>
              <a:ea typeface="Arial"/>
              <a:cs typeface="Arial"/>
              <a:sym typeface="Arial"/>
            </a:endParaRPr>
          </a:p>
          <a:p>
            <a:pPr indent="-165100" lvl="0" marL="342900" rtl="0" algn="l">
              <a:spcBef>
                <a:spcPts val="1800"/>
              </a:spcBef>
              <a:spcAft>
                <a:spcPts val="0"/>
              </a:spcAft>
              <a:buSzPts val="2800"/>
              <a:buNone/>
            </a:pPr>
            <a:r>
              <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txBox="1"/>
          <p:nvPr>
            <p:ph type="title"/>
          </p:nvPr>
        </p:nvSpPr>
        <p:spPr>
          <a:xfrm>
            <a:off x="2592925" y="624110"/>
            <a:ext cx="8911687" cy="996143"/>
          </a:xfrm>
          <a:prstGeom prst="rect">
            <a:avLst/>
          </a:prstGeom>
          <a:noFill/>
          <a:ln>
            <a:noFill/>
          </a:ln>
        </p:spPr>
        <p:txBody>
          <a:bodyPr anchorCtr="0" anchor="t" bIns="45700" lIns="91425" spcFirstLastPara="1" rIns="91425" wrap="square" tIns="45700">
            <a:normAutofit fontScale="90000"/>
          </a:bodyPr>
          <a:lstStyle/>
          <a:p>
            <a:pPr indent="0" lvl="0" marL="0" rtl="1" algn="r">
              <a:spcBef>
                <a:spcPts val="0"/>
              </a:spcBef>
              <a:spcAft>
                <a:spcPts val="0"/>
              </a:spcAft>
              <a:buClr>
                <a:srgbClr val="FF0000"/>
              </a:buClr>
              <a:buSzPct val="100000"/>
              <a:buFont typeface="Calibri"/>
              <a:buNone/>
            </a:pPr>
            <a:r>
              <a:rPr b="1" lang="ar-SA" sz="3200">
                <a:solidFill>
                  <a:srgbClr val="FF0000"/>
                </a:solidFill>
                <a:latin typeface="Calibri"/>
                <a:ea typeface="Calibri"/>
                <a:cs typeface="Calibri"/>
                <a:sym typeface="Calibri"/>
              </a:rPr>
              <a:t>مرحلة الإغلاق:</a:t>
            </a:r>
            <a:endParaRPr b="1" sz="3200">
              <a:solidFill>
                <a:srgbClr val="FF0000"/>
              </a:solidFill>
              <a:latin typeface="Calibri"/>
              <a:ea typeface="Calibri"/>
              <a:cs typeface="Calibri"/>
              <a:sym typeface="Calibri"/>
            </a:endParaRPr>
          </a:p>
          <a:p>
            <a:pPr indent="0" lvl="0" marL="0" rtl="1" algn="r">
              <a:spcBef>
                <a:spcPts val="0"/>
              </a:spcBef>
              <a:spcAft>
                <a:spcPts val="0"/>
              </a:spcAft>
              <a:buClr>
                <a:srgbClr val="FF0000"/>
              </a:buClr>
              <a:buSzPct val="116128"/>
              <a:buFont typeface="Calibri"/>
              <a:buNone/>
            </a:pPr>
            <a:r>
              <a:rPr lang="ar-SA" sz="2755">
                <a:solidFill>
                  <a:schemeClr val="dk1"/>
                </a:solidFill>
                <a:latin typeface="Arial"/>
                <a:ea typeface="Arial"/>
                <a:cs typeface="Arial"/>
                <a:sym typeface="Arial"/>
              </a:rPr>
              <a:t>في هذه المرحلة تطبق أحد السيناريوهات التالية:</a:t>
            </a:r>
            <a:endParaRPr sz="2755">
              <a:solidFill>
                <a:schemeClr val="dk1"/>
              </a:solidFill>
              <a:latin typeface="Arial"/>
              <a:ea typeface="Arial"/>
              <a:cs typeface="Arial"/>
              <a:sym typeface="Arial"/>
            </a:endParaRPr>
          </a:p>
        </p:txBody>
      </p:sp>
      <p:pic>
        <p:nvPicPr>
          <p:cNvPr id="363" name="Google Shape;363;p47"/>
          <p:cNvPicPr preferRelativeResize="0"/>
          <p:nvPr>
            <p:ph idx="1" type="body"/>
          </p:nvPr>
        </p:nvPicPr>
        <p:blipFill rotWithShape="1">
          <a:blip r:embed="rId3">
            <a:alphaModFix/>
          </a:blip>
          <a:srcRect b="0" l="0" r="0" t="0"/>
          <a:stretch/>
        </p:blipFill>
        <p:spPr>
          <a:xfrm>
            <a:off x="1966618" y="1620253"/>
            <a:ext cx="9537994" cy="464262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idx="1" type="body"/>
          </p:nvPr>
        </p:nvSpPr>
        <p:spPr>
          <a:xfrm>
            <a:off x="2589212" y="1235242"/>
            <a:ext cx="8915400" cy="4675980"/>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107000"/>
              </a:lnSpc>
              <a:spcBef>
                <a:spcPts val="0"/>
              </a:spcBef>
              <a:spcAft>
                <a:spcPts val="0"/>
              </a:spcAft>
              <a:buSzPts val="3600"/>
              <a:buFont typeface="Noto Sans Symbols"/>
              <a:buChar char="❖"/>
            </a:pPr>
            <a:r>
              <a:rPr lang="ar-SA" sz="3600">
                <a:latin typeface="Calibri"/>
                <a:ea typeface="Calibri"/>
                <a:cs typeface="Calibri"/>
                <a:sym typeface="Calibri"/>
              </a:rPr>
              <a:t>مخرجات إقفال المشروع:</a:t>
            </a:r>
            <a:endParaRPr sz="3600">
              <a:latin typeface="Calibri"/>
              <a:ea typeface="Calibri"/>
              <a:cs typeface="Calibri"/>
              <a:sym typeface="Calibri"/>
            </a:endParaRPr>
          </a:p>
          <a:p>
            <a:pPr indent="-342900" lvl="0" marL="342900" marR="0" rtl="1" algn="r">
              <a:lnSpc>
                <a:spcPct val="107000"/>
              </a:lnSpc>
              <a:spcBef>
                <a:spcPts val="800"/>
              </a:spcBef>
              <a:spcAft>
                <a:spcPts val="0"/>
              </a:spcAft>
              <a:buSzPts val="3600"/>
              <a:buFont typeface="Calibri"/>
              <a:buChar char="-"/>
            </a:pPr>
            <a:r>
              <a:rPr lang="ar-SA" sz="3600">
                <a:latin typeface="Calibri"/>
                <a:ea typeface="Calibri"/>
                <a:cs typeface="Calibri"/>
                <a:sym typeface="Calibri"/>
              </a:rPr>
              <a:t>التقارير النهائية</a:t>
            </a:r>
            <a:endParaRPr sz="3600">
              <a:latin typeface="Calibri"/>
              <a:ea typeface="Calibri"/>
              <a:cs typeface="Calibri"/>
              <a:sym typeface="Calibri"/>
            </a:endParaRPr>
          </a:p>
          <a:p>
            <a:pPr indent="-342900" lvl="0" marL="342900" marR="0" rtl="1" algn="r">
              <a:lnSpc>
                <a:spcPct val="107000"/>
              </a:lnSpc>
              <a:spcBef>
                <a:spcPts val="800"/>
              </a:spcBef>
              <a:spcAft>
                <a:spcPts val="0"/>
              </a:spcAft>
              <a:buSzPts val="3600"/>
              <a:buFont typeface="Calibri"/>
              <a:buChar char="-"/>
            </a:pPr>
            <a:r>
              <a:rPr lang="ar-SA" sz="3600">
                <a:latin typeface="Calibri"/>
                <a:ea typeface="Calibri"/>
                <a:cs typeface="Calibri"/>
                <a:sym typeface="Calibri"/>
              </a:rPr>
              <a:t>التقييمات النهائية</a:t>
            </a:r>
            <a:endParaRPr sz="3600">
              <a:latin typeface="Calibri"/>
              <a:ea typeface="Calibri"/>
              <a:cs typeface="Calibri"/>
              <a:sym typeface="Calibri"/>
            </a:endParaRPr>
          </a:p>
          <a:p>
            <a:pPr indent="-342900" lvl="0" marL="342900" marR="0" rtl="1" algn="r">
              <a:lnSpc>
                <a:spcPct val="107000"/>
              </a:lnSpc>
              <a:spcBef>
                <a:spcPts val="800"/>
              </a:spcBef>
              <a:spcAft>
                <a:spcPts val="0"/>
              </a:spcAft>
              <a:buSzPts val="3600"/>
              <a:buFont typeface="Calibri"/>
              <a:buChar char="-"/>
            </a:pPr>
            <a:r>
              <a:rPr lang="ar-SA" sz="3600">
                <a:latin typeface="Calibri"/>
                <a:ea typeface="Calibri"/>
                <a:cs typeface="Calibri"/>
                <a:sym typeface="Calibri"/>
              </a:rPr>
              <a:t>الدروس المستفادة</a:t>
            </a:r>
            <a:endParaRPr sz="3600">
              <a:latin typeface="Calibri"/>
              <a:ea typeface="Calibri"/>
              <a:cs typeface="Calibri"/>
              <a:sym typeface="Calibri"/>
            </a:endParaRPr>
          </a:p>
          <a:p>
            <a:pPr indent="-342900" lvl="0" marL="342900" marR="0" rtl="1" algn="r">
              <a:lnSpc>
                <a:spcPct val="107000"/>
              </a:lnSpc>
              <a:spcBef>
                <a:spcPts val="800"/>
              </a:spcBef>
              <a:spcAft>
                <a:spcPts val="0"/>
              </a:spcAft>
              <a:buSzPts val="3600"/>
              <a:buFont typeface="Calibri"/>
              <a:buChar char="-"/>
            </a:pPr>
            <a:r>
              <a:rPr lang="ar-SA" sz="3600">
                <a:latin typeface="Calibri"/>
                <a:ea typeface="Calibri"/>
                <a:cs typeface="Calibri"/>
                <a:sym typeface="Calibri"/>
              </a:rPr>
              <a:t>إنهاء العقود</a:t>
            </a:r>
            <a:endParaRPr sz="3600">
              <a:latin typeface="Calibri"/>
              <a:ea typeface="Calibri"/>
              <a:cs typeface="Calibri"/>
              <a:sym typeface="Calibri"/>
            </a:endParaRPr>
          </a:p>
          <a:p>
            <a:pPr indent="-114300" lvl="0" marL="342900" rtl="0" algn="l">
              <a:spcBef>
                <a:spcPts val="1800"/>
              </a:spcBef>
              <a:spcAft>
                <a:spcPts val="0"/>
              </a:spcAft>
              <a:buSzPts val="3600"/>
              <a:buNone/>
            </a:pPr>
            <a:r>
              <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262626"/>
              </a:buClr>
              <a:buSzPts val="3200"/>
              <a:buFont typeface="Century Gothic"/>
              <a:buNone/>
            </a:pPr>
            <a:r>
              <a:rPr b="1" lang="ar-SA" sz="3200"/>
              <a:t>التقارير النهائية:</a:t>
            </a:r>
            <a:endParaRPr sz="3200"/>
          </a:p>
        </p:txBody>
      </p:sp>
      <p:sp>
        <p:nvSpPr>
          <p:cNvPr id="374" name="Google Shape;374;p49"/>
          <p:cNvSpPr txBox="1"/>
          <p:nvPr>
            <p:ph idx="1" type="body"/>
          </p:nvPr>
        </p:nvSpPr>
        <p:spPr>
          <a:xfrm>
            <a:off x="1636294" y="1267326"/>
            <a:ext cx="9868317" cy="4966564"/>
          </a:xfrm>
          <a:prstGeom prst="rect">
            <a:avLst/>
          </a:prstGeom>
          <a:noFill/>
          <a:ln>
            <a:noFill/>
          </a:ln>
        </p:spPr>
        <p:txBody>
          <a:bodyPr anchorCtr="0" anchor="t" bIns="45700" lIns="91425" spcFirstLastPara="1" rIns="91425" wrap="square" tIns="45700">
            <a:noAutofit/>
          </a:bodyPr>
          <a:lstStyle/>
          <a:p>
            <a:pPr indent="0" lvl="0" marL="0" marR="0" rtl="1" algn="r">
              <a:lnSpc>
                <a:spcPct val="107000"/>
              </a:lnSpc>
              <a:spcBef>
                <a:spcPts val="0"/>
              </a:spcBef>
              <a:spcAft>
                <a:spcPts val="0"/>
              </a:spcAft>
              <a:buSzPts val="2000"/>
              <a:buChar char="🠶"/>
            </a:pPr>
            <a:r>
              <a:rPr b="1" lang="ar-SA" sz="2000">
                <a:latin typeface="Calibri"/>
                <a:ea typeface="Calibri"/>
                <a:cs typeface="Calibri"/>
                <a:sym typeface="Calibri"/>
              </a:rPr>
              <a:t>التقرير السردي: </a:t>
            </a:r>
            <a:r>
              <a:rPr lang="ar-SA" sz="2000">
                <a:latin typeface="Calibri"/>
                <a:ea typeface="Calibri"/>
                <a:cs typeface="Calibri"/>
                <a:sym typeface="Calibri"/>
              </a:rPr>
              <a:t>يتم في هذا التقرير تجميع وتلخيص التقاريرالفصلي المقدمة خلال حياة المشروع ويتضمن عادة المعلومات التالية التي تزيد أو تنقص بحسب متطلبات المانح:</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عنوان المشروع</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معد التقرير</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تاريخ بداية وانتهاء المشروع</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وصف الأنشطة المنجزة خلال المشروع</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التغييرات الحاصلة على السياق خلال فترة حياة المشروع</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الانحرافات عن خطة المشروع</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أعداد المستفيدين او المشاركين المحقق</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التحديات والمعوقات</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قصة نجاح او دراسة حالة</a:t>
            </a:r>
            <a:endParaRPr sz="2000">
              <a:latin typeface="Calibri"/>
              <a:ea typeface="Calibri"/>
              <a:cs typeface="Calibri"/>
              <a:sym typeface="Calibri"/>
            </a:endParaRPr>
          </a:p>
          <a:p>
            <a:pPr indent="-342900" lvl="0" marL="342900" marR="0" rtl="1" algn="r">
              <a:lnSpc>
                <a:spcPct val="107000"/>
              </a:lnSpc>
              <a:spcBef>
                <a:spcPts val="800"/>
              </a:spcBef>
              <a:spcAft>
                <a:spcPts val="0"/>
              </a:spcAft>
              <a:buSzPts val="2000"/>
              <a:buFont typeface="Noto Sans Symbols"/>
              <a:buChar char="∙"/>
            </a:pPr>
            <a:r>
              <a:rPr lang="ar-SA" sz="2000">
                <a:latin typeface="Calibri"/>
                <a:ea typeface="Calibri"/>
                <a:cs typeface="Calibri"/>
                <a:sym typeface="Calibri"/>
              </a:rPr>
              <a:t>ملحقات ومرفقات</a:t>
            </a:r>
            <a:endParaRPr sz="2000">
              <a:latin typeface="Calibri"/>
              <a:ea typeface="Calibri"/>
              <a:cs typeface="Calibri"/>
              <a:sym typeface="Calibri"/>
            </a:endParaRPr>
          </a:p>
          <a:p>
            <a:pPr indent="-215900" lvl="0" marL="342900" rtl="0" algn="l">
              <a:spcBef>
                <a:spcPts val="1800"/>
              </a:spcBef>
              <a:spcAft>
                <a:spcPts val="0"/>
              </a:spcAft>
              <a:buSzPts val="20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idx="1" type="body"/>
          </p:nvPr>
        </p:nvSpPr>
        <p:spPr>
          <a:xfrm>
            <a:off x="6096000" y="401052"/>
            <a:ext cx="5777580" cy="5607050"/>
          </a:xfrm>
          <a:prstGeom prst="rect">
            <a:avLst/>
          </a:prstGeom>
          <a:noFill/>
          <a:ln>
            <a:noFill/>
          </a:ln>
        </p:spPr>
        <p:txBody>
          <a:bodyPr anchorCtr="0" anchor="t" bIns="45700" lIns="91425" spcFirstLastPara="1" rIns="91425" wrap="square" tIns="45700">
            <a:noAutofit/>
          </a:bodyPr>
          <a:lstStyle/>
          <a:p>
            <a:pPr indent="0" lvl="1" marL="457200" marR="0" rtl="1" algn="r">
              <a:lnSpc>
                <a:spcPct val="107000"/>
              </a:lnSpc>
              <a:spcBef>
                <a:spcPts val="0"/>
              </a:spcBef>
              <a:spcAft>
                <a:spcPts val="0"/>
              </a:spcAft>
              <a:buSzPts val="2000"/>
              <a:buNone/>
            </a:pPr>
            <a:r>
              <a:rPr b="1" lang="ar-SA" sz="2000">
                <a:latin typeface="Calibri"/>
                <a:ea typeface="Calibri"/>
                <a:cs typeface="Calibri"/>
                <a:sym typeface="Calibri"/>
              </a:rPr>
              <a:t>القيد الثلاثي: </a:t>
            </a:r>
            <a:r>
              <a:rPr lang="ar-SA" sz="2000">
                <a:latin typeface="Calibri"/>
                <a:ea typeface="Calibri"/>
                <a:cs typeface="Calibri"/>
                <a:sym typeface="Calibri"/>
              </a:rPr>
              <a:t>تجادل نظرية القيد الثلاثي بأن كل مشروع يعمل ضمن حدود التكلفة والوقت والنطاق. الأهم من ذلك ، أن هذه القيود مرتبطة ارتباطًا وثيقًا. فعند تغير أحد القيود يجب تغيير الأخرى لضمان الجودة.</a:t>
            </a:r>
            <a:endParaRPr sz="2000">
              <a:latin typeface="Calibri"/>
              <a:ea typeface="Calibri"/>
              <a:cs typeface="Calibri"/>
              <a:sym typeface="Calibri"/>
            </a:endParaRPr>
          </a:p>
          <a:p>
            <a:pPr indent="-342900" lvl="0" marL="457200" marR="0" rtl="1" algn="r">
              <a:lnSpc>
                <a:spcPct val="107000"/>
              </a:lnSpc>
              <a:spcBef>
                <a:spcPts val="800"/>
              </a:spcBef>
              <a:spcAft>
                <a:spcPts val="0"/>
              </a:spcAft>
              <a:buSzPts val="2000"/>
              <a:buChar char="🠶"/>
            </a:pPr>
            <a:r>
              <a:rPr b="1" lang="ar-SA" sz="2000">
                <a:latin typeface="Calibri"/>
                <a:ea typeface="Calibri"/>
                <a:cs typeface="Calibri"/>
                <a:sym typeface="Calibri"/>
              </a:rPr>
              <a:t> </a:t>
            </a:r>
            <a:r>
              <a:rPr lang="ar-SA" sz="2000">
                <a:latin typeface="Calibri"/>
                <a:ea typeface="Calibri"/>
                <a:cs typeface="Calibri"/>
                <a:sym typeface="Calibri"/>
              </a:rPr>
              <a:t>النطاق: ما هي المنتجات أو الخدمات التي سينتجها المشروع؟/ ما هي الأعمال والمهام المطلوبة لإنتاجها؟</a:t>
            </a:r>
            <a:endParaRPr sz="2000">
              <a:latin typeface="Calibri"/>
              <a:ea typeface="Calibri"/>
              <a:cs typeface="Calibri"/>
              <a:sym typeface="Calibri"/>
            </a:endParaRPr>
          </a:p>
          <a:p>
            <a:pPr indent="-342900" lvl="0" marL="457200" marR="0" rtl="1" algn="r">
              <a:lnSpc>
                <a:spcPct val="107000"/>
              </a:lnSpc>
              <a:spcBef>
                <a:spcPts val="800"/>
              </a:spcBef>
              <a:spcAft>
                <a:spcPts val="0"/>
              </a:spcAft>
              <a:buSzPts val="2000"/>
              <a:buChar char="🠶"/>
            </a:pPr>
            <a:r>
              <a:rPr lang="ar-SA" sz="2000">
                <a:latin typeface="Arial"/>
                <a:ea typeface="Arial"/>
                <a:cs typeface="Arial"/>
                <a:sym typeface="Arial"/>
              </a:rPr>
              <a:t> </a:t>
            </a:r>
            <a:r>
              <a:rPr lang="ar-SA" sz="2000">
                <a:latin typeface="Calibri"/>
                <a:ea typeface="Calibri"/>
                <a:cs typeface="Calibri"/>
                <a:sym typeface="Calibri"/>
              </a:rPr>
              <a:t>التكلفة/الموارد: مالية – بشرية – بيئية – أخرى، متاحة لتنفيذ واستكمال المشروع.</a:t>
            </a:r>
            <a:endParaRPr sz="2000">
              <a:latin typeface="Calibri"/>
              <a:ea typeface="Calibri"/>
              <a:cs typeface="Calibri"/>
              <a:sym typeface="Calibri"/>
            </a:endParaRPr>
          </a:p>
          <a:p>
            <a:pPr indent="0" lvl="0" marL="114300" marR="0" rtl="1" algn="r">
              <a:lnSpc>
                <a:spcPct val="107000"/>
              </a:lnSpc>
              <a:spcBef>
                <a:spcPts val="800"/>
              </a:spcBef>
              <a:spcAft>
                <a:spcPts val="0"/>
              </a:spcAft>
              <a:buSzPts val="2000"/>
              <a:buNone/>
            </a:pPr>
            <a:r>
              <a:rPr lang="ar-SA" sz="2000" u="sng">
                <a:latin typeface="Calibri"/>
                <a:ea typeface="Calibri"/>
                <a:cs typeface="Calibri"/>
                <a:sym typeface="Calibri"/>
              </a:rPr>
              <a:t>سؤال: </a:t>
            </a:r>
            <a:r>
              <a:rPr lang="ar-SA" sz="2000">
                <a:latin typeface="Calibri"/>
                <a:ea typeface="Calibri"/>
                <a:cs typeface="Calibri"/>
                <a:sym typeface="Calibri"/>
              </a:rPr>
              <a:t>كيف يتم تحديد الموارد المالية التي سأحتاجها؟</a:t>
            </a:r>
            <a:endParaRPr sz="2000">
              <a:latin typeface="Calibri"/>
              <a:ea typeface="Calibri"/>
              <a:cs typeface="Calibri"/>
              <a:sym typeface="Calibri"/>
            </a:endParaRPr>
          </a:p>
          <a:p>
            <a:pPr indent="-342900" lvl="0" marL="457200" marR="0" rtl="1" algn="r">
              <a:lnSpc>
                <a:spcPct val="107000"/>
              </a:lnSpc>
              <a:spcBef>
                <a:spcPts val="800"/>
              </a:spcBef>
              <a:spcAft>
                <a:spcPts val="0"/>
              </a:spcAft>
              <a:buSzPts val="2000"/>
              <a:buChar char="🠶"/>
            </a:pPr>
            <a:r>
              <a:rPr lang="ar-SA" sz="2000">
                <a:latin typeface="Calibri"/>
                <a:ea typeface="Calibri"/>
                <a:cs typeface="Calibri"/>
                <a:sym typeface="Calibri"/>
              </a:rPr>
              <a:t>تحدد الموارد المالية المحتاجة من خلال تحديد عامود المدخلات في الإطار المنطقي (سنتحدث عنه لاحقا خلال في الفقرات القادمة)</a:t>
            </a:r>
            <a:endParaRPr sz="2000">
              <a:latin typeface="Calibri"/>
              <a:ea typeface="Calibri"/>
              <a:cs typeface="Calibri"/>
              <a:sym typeface="Calibri"/>
            </a:endParaRPr>
          </a:p>
          <a:p>
            <a:pPr indent="-342900" lvl="0" marL="457200" marR="0" rtl="1" algn="r">
              <a:lnSpc>
                <a:spcPct val="107000"/>
              </a:lnSpc>
              <a:spcBef>
                <a:spcPts val="800"/>
              </a:spcBef>
              <a:spcAft>
                <a:spcPts val="0"/>
              </a:spcAft>
              <a:buSzPts val="2000"/>
              <a:buChar char="🠶"/>
            </a:pPr>
            <a:r>
              <a:rPr lang="ar-SA" sz="2000">
                <a:latin typeface="Arial"/>
                <a:ea typeface="Arial"/>
                <a:cs typeface="Arial"/>
                <a:sym typeface="Arial"/>
              </a:rPr>
              <a:t> </a:t>
            </a:r>
            <a:r>
              <a:rPr lang="ar-SA" sz="2000">
                <a:latin typeface="Calibri"/>
                <a:ea typeface="Calibri"/>
                <a:cs typeface="Calibri"/>
                <a:sym typeface="Calibri"/>
              </a:rPr>
              <a:t>الوقت: هو المدة الزمنية لاستكمال النشاط أوالمشروع ككل</a:t>
            </a:r>
            <a:endParaRPr sz="2000">
              <a:latin typeface="Calibri"/>
              <a:ea typeface="Calibri"/>
              <a:cs typeface="Calibri"/>
              <a:sym typeface="Calibri"/>
            </a:endParaRPr>
          </a:p>
          <a:p>
            <a:pPr indent="-342900" lvl="0" marL="457200" marR="0" rtl="1" algn="r">
              <a:lnSpc>
                <a:spcPct val="107000"/>
              </a:lnSpc>
              <a:spcBef>
                <a:spcPts val="800"/>
              </a:spcBef>
              <a:spcAft>
                <a:spcPts val="0"/>
              </a:spcAft>
              <a:buSzPts val="2000"/>
              <a:buChar char="🠶"/>
            </a:pPr>
            <a:r>
              <a:rPr lang="ar-SA" sz="2000">
                <a:latin typeface="Arial"/>
                <a:ea typeface="Arial"/>
                <a:cs typeface="Arial"/>
                <a:sym typeface="Arial"/>
              </a:rPr>
              <a:t> </a:t>
            </a:r>
            <a:r>
              <a:rPr lang="ar-SA" sz="2000"/>
              <a:t>الجودة: هي الامتثال لمتطلبات المشروع والمواصفات والسمات للمنتج النهائي والأعمال اللازمة لاتمام </a:t>
            </a:r>
            <a:endParaRPr sz="2000"/>
          </a:p>
        </p:txBody>
      </p:sp>
      <p:pic>
        <p:nvPicPr>
          <p:cNvPr id="185" name="Google Shape;185;p8"/>
          <p:cNvPicPr preferRelativeResize="0"/>
          <p:nvPr>
            <p:ph idx="1" type="body"/>
          </p:nvPr>
        </p:nvPicPr>
        <p:blipFill rotWithShape="1">
          <a:blip r:embed="rId3">
            <a:alphaModFix/>
          </a:blip>
          <a:srcRect b="0" l="0" r="0" t="0"/>
          <a:stretch/>
        </p:blipFill>
        <p:spPr>
          <a:xfrm>
            <a:off x="1149136" y="2229852"/>
            <a:ext cx="4353446" cy="3778250"/>
          </a:xfrm>
          <a:prstGeom prst="rect">
            <a:avLst/>
          </a:prstGeom>
          <a:noFill/>
          <a:ln>
            <a:noFill/>
          </a:ln>
        </p:spPr>
      </p:pic>
      <p:pic>
        <p:nvPicPr>
          <p:cNvPr id="186" name="Google Shape;186;p8"/>
          <p:cNvPicPr preferRelativeResize="0"/>
          <p:nvPr/>
        </p:nvPicPr>
        <p:blipFill rotWithShape="1">
          <a:blip r:embed="rId3">
            <a:alphaModFix/>
          </a:blip>
          <a:srcRect b="0" l="0" r="0" t="0"/>
          <a:stretch/>
        </p:blipFill>
        <p:spPr>
          <a:xfrm>
            <a:off x="858525" y="1413585"/>
            <a:ext cx="4644057" cy="40308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0"/>
          <p:cNvSpPr txBox="1"/>
          <p:nvPr>
            <p:ph idx="1" type="body"/>
          </p:nvPr>
        </p:nvSpPr>
        <p:spPr>
          <a:xfrm>
            <a:off x="2589212" y="890483"/>
            <a:ext cx="8915400" cy="5077033"/>
          </a:xfrm>
          <a:prstGeom prst="rect">
            <a:avLst/>
          </a:prstGeom>
          <a:noFill/>
          <a:ln>
            <a:noFill/>
          </a:ln>
        </p:spPr>
        <p:txBody>
          <a:bodyPr anchorCtr="0" anchor="t" bIns="45700" lIns="91425" spcFirstLastPara="1" rIns="91425" wrap="square" tIns="45700">
            <a:noAutofit/>
          </a:bodyPr>
          <a:lstStyle/>
          <a:p>
            <a:pPr indent="0" lvl="0" marL="0" marR="0" rtl="1" algn="r">
              <a:lnSpc>
                <a:spcPct val="107000"/>
              </a:lnSpc>
              <a:spcBef>
                <a:spcPts val="0"/>
              </a:spcBef>
              <a:spcAft>
                <a:spcPts val="0"/>
              </a:spcAft>
              <a:buSzPts val="2800"/>
              <a:buChar char="🠶"/>
            </a:pPr>
            <a:r>
              <a:rPr lang="ar-SA" sz="2800">
                <a:latin typeface="Calibri"/>
                <a:ea typeface="Calibri"/>
                <a:cs typeface="Calibri"/>
                <a:sym typeface="Calibri"/>
              </a:rPr>
              <a:t>تساعد الأسئلة التالية معد التقرير على تحديد ما يجب وضعه في التقرير وأسلوب الكتابة:</a:t>
            </a:r>
            <a:endParaRPr/>
          </a:p>
          <a:p>
            <a:pPr indent="0" lvl="0" marL="0" marR="0" rtl="1" algn="r">
              <a:lnSpc>
                <a:spcPct val="107000"/>
              </a:lnSpc>
              <a:spcBef>
                <a:spcPts val="800"/>
              </a:spcBef>
              <a:spcAft>
                <a:spcPts val="0"/>
              </a:spcAft>
              <a:buSzPts val="2800"/>
              <a:buNone/>
            </a:pPr>
            <a:r>
              <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من هو القارئ (الجمهور المستهدف)</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ماذا يعرف بالفعل</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ما الذي يحتاج إلى معرفته</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ما الذي حدث بالفعل وما الذي كان يجب أن يحدث</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Noto Sans Symbols"/>
              <a:buChar char="∙"/>
            </a:pPr>
            <a:r>
              <a:rPr lang="ar-SA" sz="2800">
                <a:latin typeface="Calibri"/>
                <a:ea typeface="Calibri"/>
                <a:cs typeface="Calibri"/>
                <a:sym typeface="Calibri"/>
              </a:rPr>
              <a:t>لماذا حدثت أي فروقات عن الخطة</a:t>
            </a:r>
            <a:endParaRPr sz="2800">
              <a:latin typeface="Calibri"/>
              <a:ea typeface="Calibri"/>
              <a:cs typeface="Calibri"/>
              <a:sym typeface="Calibri"/>
            </a:endParaRPr>
          </a:p>
          <a:p>
            <a:pPr indent="-165100" lvl="0" marL="342900" rtl="0" algn="l">
              <a:spcBef>
                <a:spcPts val="1800"/>
              </a:spcBef>
              <a:spcAft>
                <a:spcPts val="0"/>
              </a:spcAft>
              <a:buSzPts val="2800"/>
              <a:buNone/>
            </a:pPr>
            <a:r>
              <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1"/>
          <p:cNvSpPr txBox="1"/>
          <p:nvPr>
            <p:ph idx="1" type="body"/>
          </p:nvPr>
        </p:nvSpPr>
        <p:spPr>
          <a:xfrm>
            <a:off x="2589212" y="978568"/>
            <a:ext cx="8915400" cy="4932654"/>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7000"/>
              </a:lnSpc>
              <a:spcBef>
                <a:spcPts val="0"/>
              </a:spcBef>
              <a:spcAft>
                <a:spcPts val="0"/>
              </a:spcAft>
              <a:buSzPts val="2400"/>
              <a:buFont typeface="Arial"/>
              <a:buChar char="-"/>
            </a:pPr>
            <a:r>
              <a:rPr b="1" lang="ar-SA" sz="2400">
                <a:latin typeface="Arial"/>
                <a:ea typeface="Arial"/>
                <a:cs typeface="Arial"/>
                <a:sym typeface="Arial"/>
              </a:rPr>
              <a:t>التقرير المالي: </a:t>
            </a:r>
            <a:r>
              <a:rPr lang="ar-SA" sz="2400">
                <a:latin typeface="Arial"/>
                <a:ea typeface="Arial"/>
                <a:cs typeface="Arial"/>
                <a:sym typeface="Arial"/>
              </a:rPr>
              <a:t>، یتم تقدیم التقاریر المالیة طوال مدة المشروع مع التقریر المالي النھائي الذي یلخص تخصیص الموارد المالیة، بما في ذلك جمیع المستندات الداعمة المطلوبة.</a:t>
            </a:r>
            <a:endParaRPr sz="2400">
              <a:latin typeface="Arial"/>
              <a:ea typeface="Arial"/>
              <a:cs typeface="Arial"/>
              <a:sym typeface="Arial"/>
            </a:endParaRPr>
          </a:p>
          <a:p>
            <a:pPr indent="0" lvl="0" marL="0" marR="0" rtl="1" algn="r">
              <a:lnSpc>
                <a:spcPct val="107000"/>
              </a:lnSpc>
              <a:spcBef>
                <a:spcPts val="800"/>
              </a:spcBef>
              <a:spcAft>
                <a:spcPts val="0"/>
              </a:spcAft>
              <a:buSzPts val="2400"/>
              <a:buNone/>
            </a:pPr>
            <a:r>
              <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Arial"/>
              <a:buChar char="-"/>
            </a:pPr>
            <a:r>
              <a:rPr b="1" lang="ar-SA" sz="2400">
                <a:latin typeface="Arial"/>
                <a:ea typeface="Arial"/>
                <a:cs typeface="Arial"/>
                <a:sym typeface="Arial"/>
              </a:rPr>
              <a:t>تقرير التقييم والمتابعة: </a:t>
            </a:r>
            <a:r>
              <a:rPr lang="ar-SA" sz="2400">
                <a:latin typeface="Arial"/>
                <a:ea typeface="Arial"/>
                <a:cs typeface="Arial"/>
                <a:sym typeface="Arial"/>
              </a:rPr>
              <a:t>يعده فريق التقييم والمتابعة. ويجب مطابقته مع التقریر السردي لتحدید مدى تحقیق الأھداف و المؤشرات. یتم تضمین ھذ ا التقریر في التقریر السردي النھائي و یوفر معلومات قیمة لتقییم المشروع النھائي.</a:t>
            </a:r>
            <a:endParaRPr sz="2400">
              <a:latin typeface="Arial"/>
              <a:ea typeface="Arial"/>
              <a:cs typeface="Arial"/>
              <a:sym typeface="Arial"/>
            </a:endParaRPr>
          </a:p>
          <a:p>
            <a:pPr indent="0" lvl="0" marL="114300" marR="0" rtl="1" algn="r">
              <a:lnSpc>
                <a:spcPct val="107000"/>
              </a:lnSpc>
              <a:spcBef>
                <a:spcPts val="800"/>
              </a:spcBef>
              <a:spcAft>
                <a:spcPts val="0"/>
              </a:spcAft>
              <a:buSzPts val="2400"/>
              <a:buNone/>
            </a:pPr>
            <a:r>
              <a:t/>
            </a:r>
            <a:endParaRPr sz="2400">
              <a:latin typeface="Calibri"/>
              <a:ea typeface="Calibri"/>
              <a:cs typeface="Calibri"/>
              <a:sym typeface="Calibri"/>
            </a:endParaRPr>
          </a:p>
          <a:p>
            <a:pPr indent="-342900" lvl="0" marL="342900" rtl="1" algn="r">
              <a:spcBef>
                <a:spcPts val="1800"/>
              </a:spcBef>
              <a:spcAft>
                <a:spcPts val="0"/>
              </a:spcAft>
              <a:buSzPts val="2400"/>
              <a:buChar char="🠶"/>
            </a:pPr>
            <a:r>
              <a:rPr lang="ar-SA" sz="2400" u="sng"/>
              <a:t>ملاحظة:</a:t>
            </a:r>
            <a:r>
              <a:rPr lang="ar-SA" sz="2400"/>
              <a:t> أحد أهم طرق إعداد تقارير ذات جودة عالية هي الأرشفة والتوثيق الجيد لورقيات المشروع لذلك يجب على مدير المشروع الإشراف على عملية التوثيق وضمان جودتها.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2"/>
          <p:cNvSpPr txBox="1"/>
          <p:nvPr>
            <p:ph idx="1" type="body"/>
          </p:nvPr>
        </p:nvSpPr>
        <p:spPr>
          <a:xfrm>
            <a:off x="2589212" y="1315453"/>
            <a:ext cx="8915400" cy="4595769"/>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SzPts val="3200"/>
              <a:buChar char="🠶"/>
            </a:pPr>
            <a:r>
              <a:rPr b="1" lang="ar-SA" sz="3200">
                <a:latin typeface="Calibri"/>
                <a:ea typeface="Calibri"/>
                <a:cs typeface="Calibri"/>
                <a:sym typeface="Calibri"/>
              </a:rPr>
              <a:t> التقييمات النهائية:</a:t>
            </a:r>
            <a:endParaRPr sz="3200">
              <a:latin typeface="Calibri"/>
              <a:ea typeface="Calibri"/>
              <a:cs typeface="Calibri"/>
              <a:sym typeface="Calibri"/>
            </a:endParaRPr>
          </a:p>
          <a:p>
            <a:pPr indent="0" lvl="0" marL="0" marR="0" rtl="1" algn="r">
              <a:lnSpc>
                <a:spcPct val="107000"/>
              </a:lnSpc>
              <a:spcBef>
                <a:spcPts val="800"/>
              </a:spcBef>
              <a:spcAft>
                <a:spcPts val="0"/>
              </a:spcAft>
              <a:buSzPts val="3200"/>
              <a:buNone/>
            </a:pPr>
            <a:r>
              <a:rPr lang="ar-SA" sz="3200">
                <a:latin typeface="Calibri"/>
                <a:ea typeface="Calibri"/>
                <a:cs typeface="Calibri"/>
                <a:sym typeface="Calibri"/>
              </a:rPr>
              <a:t>قد تكون داخلية ينفذها الفريق وقد تكون خارجية ينفذها المانح إما من خلاله بشكل مباشر أو من خلال طرف ثالث</a:t>
            </a:r>
            <a:endParaRPr sz="3200">
              <a:latin typeface="Calibri"/>
              <a:ea typeface="Calibri"/>
              <a:cs typeface="Calibri"/>
              <a:sym typeface="Calibri"/>
            </a:endParaRPr>
          </a:p>
          <a:p>
            <a:pPr indent="-139700" lvl="0" marL="342900" rtl="0" algn="l">
              <a:spcBef>
                <a:spcPts val="1800"/>
              </a:spcBef>
              <a:spcAft>
                <a:spcPts val="0"/>
              </a:spcAft>
              <a:buSzPts val="3200"/>
              <a:buNone/>
            </a:pPr>
            <a:r>
              <a:t/>
            </a:r>
            <a:endParaRPr sz="3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idx="1" type="body"/>
          </p:nvPr>
        </p:nvSpPr>
        <p:spPr>
          <a:xfrm>
            <a:off x="6625388" y="673768"/>
            <a:ext cx="4879223" cy="5237454"/>
          </a:xfrm>
          <a:prstGeom prst="rect">
            <a:avLst/>
          </a:prstGeom>
          <a:noFill/>
          <a:ln>
            <a:noFill/>
          </a:ln>
        </p:spPr>
        <p:txBody>
          <a:bodyPr anchorCtr="0" anchor="t" bIns="45700" lIns="91425" spcFirstLastPara="1" rIns="91425" wrap="square" tIns="45700">
            <a:noAutofit/>
          </a:bodyPr>
          <a:lstStyle/>
          <a:p>
            <a:pPr indent="0" lvl="0" marL="0" rtl="1" algn="r">
              <a:lnSpc>
                <a:spcPct val="107000"/>
              </a:lnSpc>
              <a:spcBef>
                <a:spcPts val="0"/>
              </a:spcBef>
              <a:spcAft>
                <a:spcPts val="0"/>
              </a:spcAft>
              <a:buSzPts val="2400"/>
              <a:buChar char="🠶"/>
            </a:pPr>
            <a:r>
              <a:rPr b="1" lang="ar-SA" sz="2400">
                <a:latin typeface="Calibri"/>
                <a:ea typeface="Calibri"/>
                <a:cs typeface="Calibri"/>
                <a:sym typeface="Calibri"/>
              </a:rPr>
              <a:t>الدروس المستفادة:</a:t>
            </a:r>
            <a:endParaRPr b="1" sz="2400">
              <a:latin typeface="Calibri"/>
              <a:ea typeface="Calibri"/>
              <a:cs typeface="Calibri"/>
              <a:sym typeface="Calibri"/>
            </a:endParaRPr>
          </a:p>
          <a:p>
            <a:pPr indent="0" lvl="0" marL="0" rtl="1" algn="r">
              <a:lnSpc>
                <a:spcPct val="107000"/>
              </a:lnSpc>
              <a:spcBef>
                <a:spcPts val="800"/>
              </a:spcBef>
              <a:spcAft>
                <a:spcPts val="0"/>
              </a:spcAft>
              <a:buSzPts val="2400"/>
              <a:buNone/>
            </a:pPr>
            <a:r>
              <a:rPr lang="ar-SA" sz="2400">
                <a:latin typeface="Calibri"/>
                <a:ea typeface="Calibri"/>
                <a:cs typeface="Calibri"/>
                <a:sym typeface="Calibri"/>
              </a:rPr>
              <a:t>هي ذاكرة الفريق أو المؤسسة، ینبغي تحصیل الدروس المستفادة طوال مدة المشروع وتجمیعھا عند إنھاء المشروع. لا یكفي مجرد تقدیم الدورس المستفادة وحفظھا، بل ینبغي وضع عملیة لضمان استخدام الدروس المستفادة من المشروع داخل المؤسسة . إذا كان مشروعك یقع تحت مظلة أحد البرامج ، یمكن استخدام الدروس المستفادة على مستوى البرنامج للمساعدة بتصمیم المشروع في المستقبل و لضمان عدم تكرار المسئلة في المشاریع الأخرى التي تجري في إطار ھذا البرنامج .</a:t>
            </a:r>
            <a:endParaRPr sz="2400">
              <a:latin typeface="Calibri"/>
              <a:ea typeface="Calibri"/>
              <a:cs typeface="Calibri"/>
              <a:sym typeface="Calibri"/>
            </a:endParaRPr>
          </a:p>
        </p:txBody>
      </p:sp>
      <p:pic>
        <p:nvPicPr>
          <p:cNvPr id="396" name="Google Shape;396;p53"/>
          <p:cNvPicPr preferRelativeResize="0"/>
          <p:nvPr/>
        </p:nvPicPr>
        <p:blipFill rotWithShape="1">
          <a:blip r:embed="rId3">
            <a:alphaModFix/>
          </a:blip>
          <a:srcRect b="0" l="0" r="0" t="0"/>
          <a:stretch/>
        </p:blipFill>
        <p:spPr>
          <a:xfrm>
            <a:off x="912026" y="1591277"/>
            <a:ext cx="5490565" cy="367544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idx="1" type="body"/>
          </p:nvPr>
        </p:nvSpPr>
        <p:spPr>
          <a:xfrm>
            <a:off x="2589212" y="1138989"/>
            <a:ext cx="8915400" cy="4772233"/>
          </a:xfrm>
          <a:prstGeom prst="rect">
            <a:avLst/>
          </a:prstGeom>
          <a:noFill/>
          <a:ln>
            <a:noFill/>
          </a:ln>
        </p:spPr>
        <p:txBody>
          <a:bodyPr anchorCtr="0" anchor="t" bIns="45700" lIns="91425" spcFirstLastPara="1" rIns="91425" wrap="square" tIns="45700">
            <a:normAutofit/>
          </a:bodyPr>
          <a:lstStyle/>
          <a:p>
            <a:pPr indent="0" lvl="2" marL="914400" marR="0" rtl="1" algn="r">
              <a:lnSpc>
                <a:spcPct val="107000"/>
              </a:lnSpc>
              <a:spcBef>
                <a:spcPts val="0"/>
              </a:spcBef>
              <a:spcAft>
                <a:spcPts val="0"/>
              </a:spcAft>
              <a:buSzPts val="2800"/>
              <a:buNone/>
            </a:pPr>
            <a:r>
              <a:rPr b="1" lang="ar-SA" sz="2800">
                <a:latin typeface="Calibri"/>
                <a:ea typeface="Calibri"/>
                <a:cs typeface="Calibri"/>
                <a:sym typeface="Calibri"/>
              </a:rPr>
              <a:t>انهاء العقود:</a:t>
            </a:r>
            <a:endParaRPr sz="2800">
              <a:latin typeface="Calibri"/>
              <a:ea typeface="Calibri"/>
              <a:cs typeface="Calibri"/>
              <a:sym typeface="Calibri"/>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هل تم انهاء جميع العقود مع أصحاب المصلحة أو أعضاء الفريق العاملين على هذا المشروع فقط؟</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هل تم استلام كل التمويل المسموح به من المانح؟</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هل تمت تصفية جميع المستحقات؟</a:t>
            </a:r>
            <a:endParaRPr sz="2800">
              <a:latin typeface="Arial"/>
              <a:ea typeface="Arial"/>
              <a:cs typeface="Arial"/>
              <a:sym typeface="Arial"/>
            </a:endParaRPr>
          </a:p>
          <a:p>
            <a:pPr indent="-342900" lvl="0" marL="342900" marR="0" rtl="1" algn="r">
              <a:lnSpc>
                <a:spcPct val="107000"/>
              </a:lnSpc>
              <a:spcBef>
                <a:spcPts val="800"/>
              </a:spcBef>
              <a:spcAft>
                <a:spcPts val="0"/>
              </a:spcAft>
              <a:buSzPts val="2800"/>
              <a:buFont typeface="Arial"/>
              <a:buChar char="-"/>
            </a:pPr>
            <a:r>
              <a:rPr lang="ar-SA" sz="2800">
                <a:latin typeface="Arial"/>
                <a:ea typeface="Arial"/>
                <a:cs typeface="Arial"/>
                <a:sym typeface="Arial"/>
              </a:rPr>
              <a:t>هل تم دفع جميع المبالغ المستحقة؟</a:t>
            </a:r>
            <a:endParaRPr sz="2800">
              <a:latin typeface="Arial"/>
              <a:ea typeface="Arial"/>
              <a:cs typeface="Arial"/>
              <a:sym typeface="Arial"/>
            </a:endParaRPr>
          </a:p>
          <a:p>
            <a:pPr indent="-228600" lvl="0" marL="342900" rtl="0" algn="l">
              <a:spcBef>
                <a:spcPts val="1800"/>
              </a:spcBef>
              <a:spcAft>
                <a:spcPts val="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5"/>
          <p:cNvSpPr txBox="1"/>
          <p:nvPr>
            <p:ph type="title"/>
          </p:nvPr>
        </p:nvSpPr>
        <p:spPr>
          <a:xfrm>
            <a:off x="2053389" y="624109"/>
            <a:ext cx="9451223" cy="550397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262626"/>
              </a:buClr>
              <a:buSzPts val="3600"/>
              <a:buFont typeface="Century Gothic"/>
              <a:buNone/>
            </a:pPr>
            <a:br>
              <a:rPr lang="ar-SA"/>
            </a:br>
            <a:br>
              <a:rPr lang="ar-SA"/>
            </a:br>
            <a:br>
              <a:rPr lang="ar-SA"/>
            </a:br>
            <a:br>
              <a:rPr lang="ar-SA"/>
            </a:br>
            <a:br>
              <a:rPr lang="ar-SA"/>
            </a:br>
            <a:r>
              <a:rPr lang="ar-SA"/>
              <a:t>نهاية التدريب</a:t>
            </a:r>
            <a:br>
              <a:rPr lang="ar-SA"/>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idx="1" type="body"/>
          </p:nvPr>
        </p:nvSpPr>
        <p:spPr>
          <a:xfrm>
            <a:off x="5823285" y="786063"/>
            <a:ext cx="6224337" cy="5028906"/>
          </a:xfrm>
          <a:prstGeom prst="rect">
            <a:avLst/>
          </a:prstGeom>
          <a:noFill/>
          <a:ln>
            <a:noFill/>
          </a:ln>
        </p:spPr>
        <p:txBody>
          <a:bodyPr anchorCtr="0" anchor="t" bIns="45700" lIns="91425" spcFirstLastPara="1" rIns="91425" wrap="square" tIns="45700">
            <a:noAutofit/>
          </a:bodyPr>
          <a:lstStyle/>
          <a:p>
            <a:pPr indent="-342900" lvl="0" marL="457200" rtl="1" algn="r">
              <a:lnSpc>
                <a:spcPct val="107000"/>
              </a:lnSpc>
              <a:spcBef>
                <a:spcPts val="0"/>
              </a:spcBef>
              <a:spcAft>
                <a:spcPts val="0"/>
              </a:spcAft>
              <a:buSzPts val="2400"/>
              <a:buChar char="🠶"/>
            </a:pPr>
            <a:r>
              <a:rPr b="1" lang="ar-SA" sz="2400">
                <a:latin typeface="Calibri"/>
                <a:ea typeface="Calibri"/>
                <a:cs typeface="Calibri"/>
                <a:sym typeface="Calibri"/>
              </a:rPr>
              <a:t>خصائص المشروع:</a:t>
            </a:r>
            <a:r>
              <a:rPr b="1" lang="ar-SA" sz="2400">
                <a:latin typeface="Arial"/>
                <a:ea typeface="Arial"/>
                <a:cs typeface="Arial"/>
                <a:sym typeface="Arial"/>
              </a:rPr>
              <a:t> </a:t>
            </a:r>
            <a:endParaRPr sz="2400">
              <a:latin typeface="Calibri"/>
              <a:ea typeface="Calibri"/>
              <a:cs typeface="Calibri"/>
              <a:sym typeface="Calibri"/>
            </a:endParaRPr>
          </a:p>
          <a:p>
            <a:pPr indent="-342900" lvl="0" marL="342900" marR="0" rtl="1" algn="r">
              <a:lnSpc>
                <a:spcPct val="107000"/>
              </a:lnSpc>
              <a:spcBef>
                <a:spcPts val="800"/>
              </a:spcBef>
              <a:spcAft>
                <a:spcPts val="0"/>
              </a:spcAft>
              <a:buSzPts val="2400"/>
              <a:buFont typeface="Arial"/>
              <a:buChar char="-"/>
            </a:pPr>
            <a:r>
              <a:rPr b="1" lang="ar-SA" sz="2400">
                <a:latin typeface="Arial"/>
                <a:ea typeface="Arial"/>
                <a:cs typeface="Arial"/>
                <a:sym typeface="Arial"/>
              </a:rPr>
              <a:t>متوافق</a:t>
            </a:r>
            <a:r>
              <a:rPr lang="ar-SA" sz="2400">
                <a:latin typeface="Arial"/>
                <a:ea typeface="Arial"/>
                <a:cs typeface="Arial"/>
                <a:sym typeface="Arial"/>
              </a:rPr>
              <a:t>: يعكس بشكل جيد الاستراتيجية المتفق عليها والحاجات الاساسية للمستفيدين "الشريحة المستهدفة" من ابناء المنطقة.</a:t>
            </a:r>
            <a:endParaRPr sz="2400">
              <a:latin typeface="Arial"/>
              <a:ea typeface="Arial"/>
              <a:cs typeface="Arial"/>
              <a:sym typeface="Arial"/>
            </a:endParaRPr>
          </a:p>
          <a:p>
            <a:pPr indent="-342900" lvl="0" marL="342900" marR="0" rtl="1" algn="r">
              <a:lnSpc>
                <a:spcPct val="107000"/>
              </a:lnSpc>
              <a:spcBef>
                <a:spcPts val="800"/>
              </a:spcBef>
              <a:spcAft>
                <a:spcPts val="0"/>
              </a:spcAft>
              <a:buSzPts val="2400"/>
              <a:buFont typeface="Arial"/>
              <a:buChar char="-"/>
            </a:pPr>
            <a:r>
              <a:rPr b="1" lang="ar-SA" sz="2400">
                <a:latin typeface="Arial"/>
                <a:ea typeface="Arial"/>
                <a:cs typeface="Arial"/>
                <a:sym typeface="Arial"/>
              </a:rPr>
              <a:t>مستدام</a:t>
            </a:r>
            <a:r>
              <a:rPr lang="ar-SA" sz="2400">
                <a:latin typeface="Arial"/>
                <a:ea typeface="Arial"/>
                <a:cs typeface="Arial"/>
                <a:sym typeface="Arial"/>
              </a:rPr>
              <a:t>: يتم أخد العوامل التي تؤثر باستدامة المشروع بعين الاعتبار اثناء تصميم المشروع. تقدير مدى احتمالية استمرار اثر او نفع المشروع بعد انتهاء التمويل.</a:t>
            </a:r>
            <a:endParaRPr sz="2400">
              <a:latin typeface="Arial"/>
              <a:ea typeface="Arial"/>
              <a:cs typeface="Arial"/>
              <a:sym typeface="Arial"/>
            </a:endParaRPr>
          </a:p>
          <a:p>
            <a:pPr indent="-342900" lvl="0" marL="342900" rtl="1" algn="r">
              <a:lnSpc>
                <a:spcPct val="107000"/>
              </a:lnSpc>
              <a:spcBef>
                <a:spcPts val="800"/>
              </a:spcBef>
              <a:spcAft>
                <a:spcPts val="0"/>
              </a:spcAft>
              <a:buSzPts val="2400"/>
              <a:buFont typeface="Arial"/>
              <a:buChar char="-"/>
            </a:pPr>
            <a:r>
              <a:rPr b="1" lang="ar-SA" sz="2400">
                <a:latin typeface="Arial"/>
                <a:ea typeface="Arial"/>
                <a:cs typeface="Arial"/>
                <a:sym typeface="Arial"/>
              </a:rPr>
              <a:t>مجدي</a:t>
            </a:r>
            <a:r>
              <a:rPr lang="ar-SA" sz="2400">
                <a:latin typeface="Arial"/>
                <a:ea typeface="Arial"/>
                <a:cs typeface="Arial"/>
                <a:sym typeface="Arial"/>
              </a:rPr>
              <a:t>: الاهداف واقعية وقابلة للتحقيق ضمن محددات البيئة التي يعمل فيها المشروع. الأهداف منطقية وقابلة للقياسومقدرات الجهات المنفذة</a:t>
            </a:r>
            <a:endParaRPr sz="2400">
              <a:latin typeface="Arial"/>
              <a:ea typeface="Arial"/>
              <a:cs typeface="Arial"/>
              <a:sym typeface="Arial"/>
            </a:endParaRPr>
          </a:p>
          <a:p>
            <a:pPr indent="-342900" lvl="0" marL="342900" marR="0" rtl="1" algn="r">
              <a:lnSpc>
                <a:spcPct val="107000"/>
              </a:lnSpc>
              <a:spcBef>
                <a:spcPts val="800"/>
              </a:spcBef>
              <a:spcAft>
                <a:spcPts val="0"/>
              </a:spcAft>
              <a:buSzPts val="2400"/>
              <a:buFont typeface="Arial"/>
              <a:buChar char="-"/>
            </a:pPr>
            <a:r>
              <a:rPr b="1" lang="ar-SA" sz="2400">
                <a:latin typeface="Arial"/>
                <a:ea typeface="Arial"/>
                <a:cs typeface="Arial"/>
                <a:sym typeface="Arial"/>
              </a:rPr>
              <a:t>مساهم</a:t>
            </a:r>
            <a:r>
              <a:rPr lang="ar-SA" sz="2400">
                <a:latin typeface="Arial"/>
                <a:ea typeface="Arial"/>
                <a:cs typeface="Arial"/>
                <a:sym typeface="Arial"/>
              </a:rPr>
              <a:t>: قد لا يردم الفجوات ويلبي الحاجات بشكل كامل ويساهم في الوصول إلى الأهداف الاستراتيجية</a:t>
            </a:r>
            <a:endParaRPr sz="2400">
              <a:latin typeface="Arial"/>
              <a:ea typeface="Arial"/>
              <a:cs typeface="Arial"/>
              <a:sym typeface="Arial"/>
            </a:endParaRPr>
          </a:p>
          <a:p>
            <a:pPr indent="-190500" lvl="0" marL="342900" rtl="0" algn="l">
              <a:spcBef>
                <a:spcPts val="1800"/>
              </a:spcBef>
              <a:spcAft>
                <a:spcPts val="0"/>
              </a:spcAft>
              <a:buSzPts val="2400"/>
              <a:buNone/>
            </a:pPr>
            <a:r>
              <a:t/>
            </a:r>
            <a:endParaRPr sz="2400"/>
          </a:p>
        </p:txBody>
      </p:sp>
      <p:pic>
        <p:nvPicPr>
          <p:cNvPr id="192" name="Google Shape;192;p9"/>
          <p:cNvPicPr preferRelativeResize="0"/>
          <p:nvPr/>
        </p:nvPicPr>
        <p:blipFill rotWithShape="1">
          <a:blip r:embed="rId3">
            <a:alphaModFix/>
          </a:blip>
          <a:srcRect b="0" l="0" r="0" t="0"/>
          <a:stretch/>
        </p:blipFill>
        <p:spPr>
          <a:xfrm>
            <a:off x="741530" y="1403884"/>
            <a:ext cx="5081755" cy="44110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idx="1" type="body"/>
          </p:nvPr>
        </p:nvSpPr>
        <p:spPr>
          <a:xfrm>
            <a:off x="7523748" y="1138989"/>
            <a:ext cx="3980864" cy="4772233"/>
          </a:xfrm>
          <a:prstGeom prst="rect">
            <a:avLst/>
          </a:prstGeom>
          <a:noFill/>
          <a:ln>
            <a:noFill/>
          </a:ln>
        </p:spPr>
        <p:txBody>
          <a:bodyPr anchorCtr="0" anchor="t" bIns="45700" lIns="91425" spcFirstLastPara="1" rIns="91425" wrap="square" tIns="45700">
            <a:noAutofit/>
          </a:bodyPr>
          <a:lstStyle/>
          <a:p>
            <a:pPr indent="-342900" lvl="0" marL="457200" rtl="1" algn="r">
              <a:lnSpc>
                <a:spcPct val="107000"/>
              </a:lnSpc>
              <a:spcBef>
                <a:spcPts val="0"/>
              </a:spcBef>
              <a:spcAft>
                <a:spcPts val="0"/>
              </a:spcAft>
              <a:buSzPts val="3200"/>
              <a:buChar char="🠶"/>
            </a:pPr>
            <a:r>
              <a:rPr b="1" lang="ar-SA" sz="3200">
                <a:latin typeface="Calibri"/>
                <a:ea typeface="Calibri"/>
                <a:cs typeface="Calibri"/>
                <a:sym typeface="Calibri"/>
              </a:rPr>
              <a:t> </a:t>
            </a:r>
            <a:r>
              <a:rPr b="1" lang="ar-SA" sz="3200" u="sng">
                <a:latin typeface="Calibri"/>
                <a:ea typeface="Calibri"/>
                <a:cs typeface="Calibri"/>
                <a:sym typeface="Calibri"/>
              </a:rPr>
              <a:t>مراحل إدارة المشروع:</a:t>
            </a:r>
            <a:endParaRPr sz="3200">
              <a:latin typeface="Calibri"/>
              <a:ea typeface="Calibri"/>
              <a:cs typeface="Calibri"/>
              <a:sym typeface="Calibri"/>
            </a:endParaRPr>
          </a:p>
          <a:p>
            <a:pPr indent="0" lvl="0" marL="114300" marR="0" rtl="1" algn="r">
              <a:lnSpc>
                <a:spcPct val="107000"/>
              </a:lnSpc>
              <a:spcBef>
                <a:spcPts val="800"/>
              </a:spcBef>
              <a:spcAft>
                <a:spcPts val="0"/>
              </a:spcAft>
              <a:buSzPts val="3200"/>
              <a:buNone/>
            </a:pPr>
            <a:r>
              <a:rPr lang="ar-SA" sz="3200">
                <a:latin typeface="Calibri"/>
                <a:ea typeface="Calibri"/>
                <a:cs typeface="Calibri"/>
                <a:sym typeface="Calibri"/>
              </a:rPr>
              <a:t>تقسم عمليات المشروع على أربع مراحل:</a:t>
            </a:r>
            <a:endParaRPr sz="3200">
              <a:latin typeface="Calibri"/>
              <a:ea typeface="Calibri"/>
              <a:cs typeface="Calibri"/>
              <a:sym typeface="Calibri"/>
            </a:endParaRPr>
          </a:p>
          <a:p>
            <a:pPr indent="-342900" lvl="0" marL="342900" marR="0" rtl="1" algn="r">
              <a:lnSpc>
                <a:spcPct val="107000"/>
              </a:lnSpc>
              <a:spcBef>
                <a:spcPts val="800"/>
              </a:spcBef>
              <a:spcAft>
                <a:spcPts val="0"/>
              </a:spcAft>
              <a:buSzPts val="3200"/>
              <a:buFont typeface="Noto Sans Symbols"/>
              <a:buChar char="∙"/>
            </a:pPr>
            <a:r>
              <a:rPr lang="ar-SA" sz="3200">
                <a:latin typeface="Calibri"/>
                <a:ea typeface="Calibri"/>
                <a:cs typeface="Calibri"/>
                <a:sym typeface="Calibri"/>
              </a:rPr>
              <a:t>مرحلة الشروع</a:t>
            </a:r>
            <a:endParaRPr sz="3200">
              <a:latin typeface="Calibri"/>
              <a:ea typeface="Calibri"/>
              <a:cs typeface="Calibri"/>
              <a:sym typeface="Calibri"/>
            </a:endParaRPr>
          </a:p>
          <a:p>
            <a:pPr indent="-342900" lvl="0" marL="342900" marR="0" rtl="1" algn="r">
              <a:lnSpc>
                <a:spcPct val="107000"/>
              </a:lnSpc>
              <a:spcBef>
                <a:spcPts val="800"/>
              </a:spcBef>
              <a:spcAft>
                <a:spcPts val="0"/>
              </a:spcAft>
              <a:buSzPts val="3200"/>
              <a:buFont typeface="Noto Sans Symbols"/>
              <a:buChar char="∙"/>
            </a:pPr>
            <a:r>
              <a:rPr lang="ar-SA" sz="3200">
                <a:latin typeface="Calibri"/>
                <a:ea typeface="Calibri"/>
                <a:cs typeface="Calibri"/>
                <a:sym typeface="Calibri"/>
              </a:rPr>
              <a:t>مرحلة التخطيط</a:t>
            </a:r>
            <a:endParaRPr sz="3200">
              <a:latin typeface="Calibri"/>
              <a:ea typeface="Calibri"/>
              <a:cs typeface="Calibri"/>
              <a:sym typeface="Calibri"/>
            </a:endParaRPr>
          </a:p>
          <a:p>
            <a:pPr indent="-342900" lvl="0" marL="342900" marR="0" rtl="1" algn="r">
              <a:lnSpc>
                <a:spcPct val="107000"/>
              </a:lnSpc>
              <a:spcBef>
                <a:spcPts val="800"/>
              </a:spcBef>
              <a:spcAft>
                <a:spcPts val="0"/>
              </a:spcAft>
              <a:buSzPts val="3200"/>
              <a:buFont typeface="Noto Sans Symbols"/>
              <a:buChar char="∙"/>
            </a:pPr>
            <a:r>
              <a:rPr lang="ar-SA" sz="3200">
                <a:latin typeface="Calibri"/>
                <a:ea typeface="Calibri"/>
                <a:cs typeface="Calibri"/>
                <a:sym typeface="Calibri"/>
              </a:rPr>
              <a:t>مرحلة التنفيذ</a:t>
            </a:r>
            <a:endParaRPr sz="3200">
              <a:latin typeface="Calibri"/>
              <a:ea typeface="Calibri"/>
              <a:cs typeface="Calibri"/>
              <a:sym typeface="Calibri"/>
            </a:endParaRPr>
          </a:p>
          <a:p>
            <a:pPr indent="-342900" lvl="0" marL="342900" marR="0" rtl="1" algn="r">
              <a:lnSpc>
                <a:spcPct val="107000"/>
              </a:lnSpc>
              <a:spcBef>
                <a:spcPts val="800"/>
              </a:spcBef>
              <a:spcAft>
                <a:spcPts val="0"/>
              </a:spcAft>
              <a:buSzPts val="3200"/>
              <a:buFont typeface="Noto Sans Symbols"/>
              <a:buChar char="∙"/>
            </a:pPr>
            <a:r>
              <a:rPr lang="ar-SA" sz="3200">
                <a:latin typeface="Calibri"/>
                <a:ea typeface="Calibri"/>
                <a:cs typeface="Calibri"/>
                <a:sym typeface="Calibri"/>
              </a:rPr>
              <a:t>مرحلة الإغلاق</a:t>
            </a:r>
            <a:endParaRPr sz="3200">
              <a:latin typeface="Calibri"/>
              <a:ea typeface="Calibri"/>
              <a:cs typeface="Calibri"/>
              <a:sym typeface="Calibri"/>
            </a:endParaRPr>
          </a:p>
          <a:p>
            <a:pPr indent="-139700" lvl="0" marL="342900" rtl="0" algn="l">
              <a:spcBef>
                <a:spcPts val="1800"/>
              </a:spcBef>
              <a:spcAft>
                <a:spcPts val="0"/>
              </a:spcAft>
              <a:buSzPts val="3200"/>
              <a:buNone/>
            </a:pPr>
            <a:r>
              <a:t/>
            </a:r>
            <a:endParaRPr sz="3200"/>
          </a:p>
        </p:txBody>
      </p:sp>
      <p:pic>
        <p:nvPicPr>
          <p:cNvPr id="198" name="Google Shape;198;p10"/>
          <p:cNvPicPr preferRelativeResize="0"/>
          <p:nvPr/>
        </p:nvPicPr>
        <p:blipFill rotWithShape="1">
          <a:blip r:embed="rId3">
            <a:alphaModFix/>
          </a:blip>
          <a:srcRect b="0" l="0" r="0" t="0"/>
          <a:stretch/>
        </p:blipFill>
        <p:spPr>
          <a:xfrm>
            <a:off x="687388" y="1457226"/>
            <a:ext cx="6836360" cy="44539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idx="1" type="body"/>
          </p:nvPr>
        </p:nvSpPr>
        <p:spPr>
          <a:xfrm>
            <a:off x="2589212" y="1363579"/>
            <a:ext cx="8915400" cy="4547643"/>
          </a:xfrm>
          <a:prstGeom prst="rect">
            <a:avLst/>
          </a:prstGeom>
          <a:noFill/>
          <a:ln>
            <a:noFill/>
          </a:ln>
        </p:spPr>
        <p:txBody>
          <a:bodyPr anchorCtr="0" anchor="t" bIns="45700" lIns="91425" spcFirstLastPara="1" rIns="91425" wrap="square" tIns="45700">
            <a:normAutofit/>
          </a:bodyPr>
          <a:lstStyle/>
          <a:p>
            <a:pPr indent="0" lvl="1" marL="457200" marR="0" rtl="1" algn="r">
              <a:lnSpc>
                <a:spcPct val="107000"/>
              </a:lnSpc>
              <a:spcBef>
                <a:spcPts val="0"/>
              </a:spcBef>
              <a:spcAft>
                <a:spcPts val="0"/>
              </a:spcAft>
              <a:buSzPts val="1100"/>
              <a:buNone/>
            </a:pPr>
            <a:r>
              <a:rPr b="1" lang="ar-SA" sz="2400">
                <a:solidFill>
                  <a:srgbClr val="FF0000"/>
                </a:solidFill>
                <a:latin typeface="Calibri"/>
                <a:ea typeface="Calibri"/>
                <a:cs typeface="Calibri"/>
                <a:sym typeface="Calibri"/>
              </a:rPr>
              <a:t>مرحلة الشروع:</a:t>
            </a:r>
            <a:endParaRPr sz="2400">
              <a:latin typeface="Calibri"/>
              <a:ea typeface="Calibri"/>
              <a:cs typeface="Calibri"/>
              <a:sym typeface="Calibri"/>
            </a:endParaRPr>
          </a:p>
          <a:p>
            <a:pPr indent="-342900" lvl="0" marL="342900" rtl="1" algn="r">
              <a:spcBef>
                <a:spcPts val="1800"/>
              </a:spcBef>
              <a:spcAft>
                <a:spcPts val="0"/>
              </a:spcAft>
              <a:buSzPts val="2400"/>
              <a:buChar char="🠶"/>
            </a:pPr>
            <a:r>
              <a:rPr lang="ar-SA" sz="2400"/>
              <a:t>تعتبر هذه المرحلة هي حجر الأساس للمشروع، فإذا أخطأنا في هذه المرحلة سينعكس الخطأ على مراحل المشروع القادمة حتى لو تم تنفيذ الأنشطة المخططة بشكل ممتاز. إن أسھل وقت لإجراء تغییرات على المشروع ھو بدایة المشروع، حیث یسھُل على فریق عمل المشروع تغیر الأھداف، أو الجدول الزمني، أو الموازنة قبل البدء في تنفيذ المشروع. عند البدء في تنفیذ المشروع تزداد تكلفة التغييرمعاييرالمشروع و تصبح إدارة ھذه التغییرات أصعب.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rgbClr val="262626"/>
              </a:buClr>
              <a:buSzPts val="3600"/>
              <a:buFont typeface="Century Gothic"/>
              <a:buNone/>
            </a:pPr>
            <a:r>
              <a:rPr b="1" lang="ar-SA"/>
              <a:t>ما الذي يتم فعله خلال هذه المرحلة؟</a:t>
            </a:r>
            <a:endParaRPr b="1"/>
          </a:p>
        </p:txBody>
      </p:sp>
      <p:sp>
        <p:nvSpPr>
          <p:cNvPr id="209" name="Google Shape;209;p1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228600" lvl="2" marL="1143000" marR="0" rtl="1" algn="r">
              <a:lnSpc>
                <a:spcPct val="107000"/>
              </a:lnSpc>
              <a:spcBef>
                <a:spcPts val="0"/>
              </a:spcBef>
              <a:spcAft>
                <a:spcPts val="0"/>
              </a:spcAft>
              <a:buSzPts val="1800"/>
              <a:buFont typeface="Century Gothic"/>
              <a:buAutoNum type="arabicPeriod"/>
            </a:pPr>
            <a:r>
              <a:rPr lang="ar-SA" sz="1800">
                <a:latin typeface="Calibri"/>
                <a:ea typeface="Calibri"/>
                <a:cs typeface="Calibri"/>
                <a:sym typeface="Calibri"/>
              </a:rPr>
              <a:t>الاسئلة الخمسة </a:t>
            </a:r>
            <a:r>
              <a:rPr lang="ar-SA" sz="1800">
                <a:latin typeface="Arial"/>
                <a:ea typeface="Arial"/>
                <a:cs typeface="Arial"/>
                <a:sym typeface="Arial"/>
              </a:rPr>
              <a:t>5Ws</a:t>
            </a:r>
            <a:r>
              <a:rPr lang="ar-SA" sz="1800">
                <a:latin typeface="Calibri"/>
                <a:ea typeface="Calibri"/>
                <a:cs typeface="Calibri"/>
                <a:sym typeface="Calibri"/>
              </a:rPr>
              <a:t> (ماذا، لماذا، أين وكيف، متى، من).</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جمع المعلومات و البيانات وتحليلها</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تحليل السياق</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تحديد الحاجات</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تحليل أصحاب المصحلة</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الإطار المنطقي للمشروع</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تحديد المدخلات</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كتابة ميثاق المشروع ومقترح المشروع</a:t>
            </a:r>
            <a:endParaRPr sz="1800">
              <a:latin typeface="Calibri"/>
              <a:ea typeface="Calibri"/>
              <a:cs typeface="Calibri"/>
              <a:sym typeface="Calibri"/>
            </a:endParaRPr>
          </a:p>
          <a:p>
            <a:pPr indent="-228600" lvl="2" marL="1143000" marR="0" rtl="1" algn="r">
              <a:lnSpc>
                <a:spcPct val="107000"/>
              </a:lnSpc>
              <a:spcBef>
                <a:spcPts val="800"/>
              </a:spcBef>
              <a:spcAft>
                <a:spcPts val="0"/>
              </a:spcAft>
              <a:buSzPts val="1800"/>
              <a:buFont typeface="Century Gothic"/>
              <a:buAutoNum type="arabicPeriod"/>
            </a:pPr>
            <a:r>
              <a:rPr lang="ar-SA" sz="1800">
                <a:latin typeface="Calibri"/>
                <a:ea typeface="Calibri"/>
                <a:cs typeface="Calibri"/>
                <a:sym typeface="Calibri"/>
              </a:rPr>
              <a:t>إدارة المخاطر</a:t>
            </a:r>
            <a:endParaRPr sz="1800">
              <a:latin typeface="Calibri"/>
              <a:ea typeface="Calibri"/>
              <a:cs typeface="Calibri"/>
              <a:sym typeface="Calibri"/>
            </a:endParaRPr>
          </a:p>
          <a:p>
            <a:pPr indent="-228600" lvl="0" marL="342900" rtl="0" algn="l">
              <a:spcBef>
                <a:spcPts val="180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idx="1" type="body"/>
          </p:nvPr>
        </p:nvSpPr>
        <p:spPr>
          <a:xfrm>
            <a:off x="2589212" y="978568"/>
            <a:ext cx="8915400" cy="4932654"/>
          </a:xfrm>
          <a:prstGeom prst="rect">
            <a:avLst/>
          </a:prstGeom>
          <a:noFill/>
          <a:ln>
            <a:noFill/>
          </a:ln>
        </p:spPr>
        <p:txBody>
          <a:bodyPr anchorCtr="0" anchor="t" bIns="45700" lIns="91425" spcFirstLastPara="1" rIns="91425" wrap="square" tIns="45700">
            <a:normAutofit/>
          </a:bodyPr>
          <a:lstStyle/>
          <a:p>
            <a:pPr indent="-342900" lvl="0" marL="457200" rtl="1" algn="r">
              <a:lnSpc>
                <a:spcPct val="107000"/>
              </a:lnSpc>
              <a:spcBef>
                <a:spcPts val="0"/>
              </a:spcBef>
              <a:spcAft>
                <a:spcPts val="0"/>
              </a:spcAft>
              <a:buSzPts val="3200"/>
              <a:buChar char="🠶"/>
            </a:pPr>
            <a:r>
              <a:rPr lang="ar-SA" sz="3200">
                <a:latin typeface="Calibri"/>
                <a:ea typeface="Calibri"/>
                <a:cs typeface="Calibri"/>
                <a:sym typeface="Calibri"/>
              </a:rPr>
              <a:t> </a:t>
            </a:r>
            <a:r>
              <a:rPr b="1" lang="ar-SA" sz="3200">
                <a:latin typeface="Calibri"/>
                <a:ea typeface="Calibri"/>
                <a:cs typeface="Calibri"/>
                <a:sym typeface="Calibri"/>
              </a:rPr>
              <a:t>الاسئلة الخمسة </a:t>
            </a:r>
            <a:r>
              <a:rPr lang="ar-SA" sz="3200">
                <a:latin typeface="Calibri"/>
                <a:ea typeface="Calibri"/>
                <a:cs typeface="Calibri"/>
                <a:sym typeface="Calibri"/>
              </a:rPr>
              <a:t> </a:t>
            </a:r>
            <a:endParaRPr/>
          </a:p>
          <a:p>
            <a:pPr indent="0" lvl="0" marL="114300" marR="0" rtl="1" algn="r">
              <a:lnSpc>
                <a:spcPct val="107000"/>
              </a:lnSpc>
              <a:spcBef>
                <a:spcPts val="800"/>
              </a:spcBef>
              <a:spcAft>
                <a:spcPts val="0"/>
              </a:spcAft>
              <a:buSzPts val="3200"/>
              <a:buNone/>
            </a:pPr>
            <a:r>
              <a:rPr lang="ar-SA" sz="3200">
                <a:latin typeface="Calibri"/>
                <a:ea typeface="Calibri"/>
                <a:cs typeface="Calibri"/>
                <a:sym typeface="Calibri"/>
              </a:rPr>
              <a:t>الأسئلة الخمسة هي أسئلة ، عند الإجابة عليها ، تعطي جميع المعلومات المطلوبة حول موضوع معين. الخمسة </a:t>
            </a:r>
            <a:r>
              <a:rPr lang="ar-SA" sz="3200">
                <a:latin typeface="Arial"/>
                <a:ea typeface="Arial"/>
                <a:cs typeface="Arial"/>
                <a:sym typeface="Arial"/>
              </a:rPr>
              <a:t>Ws</a:t>
            </a:r>
            <a:r>
              <a:rPr lang="ar-SA" sz="3200">
                <a:latin typeface="Calibri"/>
                <a:ea typeface="Calibri"/>
                <a:cs typeface="Calibri"/>
                <a:sym typeface="Calibri"/>
              </a:rPr>
              <a:t> هي: من وماذا وأين ومتى ولماذا. غالبًا ما يتم تضمين "كيف" بالإضافة إلى "5</a:t>
            </a:r>
            <a:r>
              <a:rPr lang="ar-SA" sz="3200">
                <a:latin typeface="Arial"/>
                <a:ea typeface="Arial"/>
                <a:cs typeface="Arial"/>
                <a:sym typeface="Arial"/>
              </a:rPr>
              <a:t>Ws</a:t>
            </a:r>
            <a:r>
              <a:rPr lang="ar-SA" sz="3200">
                <a:latin typeface="Calibri"/>
                <a:ea typeface="Calibri"/>
                <a:cs typeface="Calibri"/>
                <a:sym typeface="Calibri"/>
              </a:rPr>
              <a:t> و 1 </a:t>
            </a:r>
            <a:r>
              <a:rPr lang="ar-SA" sz="3200">
                <a:latin typeface="Arial"/>
                <a:ea typeface="Arial"/>
                <a:cs typeface="Arial"/>
                <a:sym typeface="Arial"/>
              </a:rPr>
              <a:t>H</a:t>
            </a:r>
            <a:r>
              <a:rPr lang="ar-SA" sz="3200">
                <a:latin typeface="Calibri"/>
                <a:ea typeface="Calibri"/>
                <a:cs typeface="Calibri"/>
                <a:sym typeface="Calibri"/>
              </a:rPr>
              <a:t>"</a:t>
            </a:r>
            <a:endParaRPr sz="3200">
              <a:latin typeface="Calibri"/>
              <a:ea typeface="Calibri"/>
              <a:cs typeface="Calibri"/>
              <a:sym typeface="Calibri"/>
            </a:endParaRPr>
          </a:p>
          <a:p>
            <a:pPr indent="-139700" lvl="0" marL="342900" rtl="0" algn="l">
              <a:spcBef>
                <a:spcPts val="1800"/>
              </a:spcBef>
              <a:spcAft>
                <a:spcPts val="0"/>
              </a:spcAft>
              <a:buSzPts val="3200"/>
              <a:buNone/>
            </a:pPr>
            <a:r>
              <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2022-11-23T08:45:45Z</dcterms:created>
  <dc:creator>Omar</dc:creator>
</cp:coreProperties>
</file>